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6256000" cy="9144000"/>
  <p:notesSz cx="9144000" cy="16256000"/>
  <p:embeddedFontLst>
    <p:embeddedFont>
      <p:font typeface="Quattrocento Sans" charset="-122" pitchFamily="34"/>
      <p:regular r:id="rId20"/>
    </p:embeddedFont>
    <p:embeddedFont>
      <p:font typeface="Liter" charset="-122" pitchFamily="34"/>
      <p:regular r:id="rId21"/>
    </p:embeddedFont>
    <p:embeddedFont>
      <p:font typeface="Noto Sans SC" charset="-122" pitchFamily="34"/>
      <p:regular r:id="rId22"/>
    </p:embeddedFont>
    <p:embeddedFont>
      <p:font typeface="MiSans" charset="-122" pitchFamily="34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/Relationships>
</file>

<file path=ppt/media/>
</file>

<file path=ppt/media/image-1-1.jpg>
</file>

<file path=ppt/media/image-1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3e5cac8094a8d4303327601404c5cd9935ec8971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A1A">
                  <a:alpha val="95000"/>
                </a:srgbClr>
              </a:gs>
              <a:gs pos="50000">
                <a:srgbClr val="1A1A1A">
                  <a:alpha val="90000"/>
                </a:srgbClr>
              </a:gs>
              <a:gs pos="100000">
                <a:srgbClr val="4A5568">
                  <a:alpha val="8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508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69E2E"/>
              </a:gs>
              <a:gs pos="100000">
                <a:srgbClr val="D69E2E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762000" y="76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" name="Text 3"/>
          <p:cNvSpPr/>
          <p:nvPr/>
        </p:nvSpPr>
        <p:spPr>
          <a:xfrm>
            <a:off x="1473200" y="685800"/>
            <a:ext cx="248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FINANCIAL ECONOMETRICS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73200" y="939800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FX Risk Modeling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425680" y="508000"/>
            <a:ext cx="332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08000" y="2393950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0" y="0"/>
                </a:moveTo>
                <a:lnTo>
                  <a:pt x="1219200" y="0"/>
                </a:lnTo>
                <a:lnTo>
                  <a:pt x="1219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0" name="Text 7"/>
          <p:cNvSpPr/>
          <p:nvPr/>
        </p:nvSpPr>
        <p:spPr>
          <a:xfrm>
            <a:off x="508000" y="2774950"/>
            <a:ext cx="15697200" cy="3429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USD/INR Volatility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Forecasting using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D69E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HAR-RV-X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08000" y="6508750"/>
            <a:ext cx="99060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Linear Econometric Approach to Multi-Horizon Volatility Dynamics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33400" y="8077200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Text 10"/>
          <p:cNvSpPr/>
          <p:nvPr/>
        </p:nvSpPr>
        <p:spPr>
          <a:xfrm>
            <a:off x="762000" y="8077200"/>
            <a:ext cx="476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spc="60" kern="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Source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62000" y="8331041"/>
            <a:ext cx="478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Market Data (yFinance)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681028" y="8077200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6" name="Text 13"/>
          <p:cNvSpPr/>
          <p:nvPr/>
        </p:nvSpPr>
        <p:spPr>
          <a:xfrm>
            <a:off x="5909628" y="8077200"/>
            <a:ext cx="476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spc="60" kern="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Question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909628" y="8331041"/>
            <a:ext cx="478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How and why USD/INR volatility evolves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0828814" y="8077200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6"/>
          <p:cNvSpPr/>
          <p:nvPr/>
        </p:nvSpPr>
        <p:spPr>
          <a:xfrm>
            <a:off x="11057414" y="8077200"/>
            <a:ext cx="476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spc="60" kern="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Approach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1057414" y="8331041"/>
            <a:ext cx="478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 Linear Framework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556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Empirical Performance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570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Results &amp; Evaluation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8160" y="1534160"/>
            <a:ext cx="5989320" cy="4160520"/>
          </a:xfrm>
          <a:custGeom>
            <a:avLst/>
            <a:gdLst/>
            <a:ahLst/>
            <a:cxnLst/>
            <a:rect l="l" t="t" r="r" b="b"/>
            <a:pathLst>
              <a:path w="5989320" h="4160520">
                <a:moveTo>
                  <a:pt x="0" y="0"/>
                </a:moveTo>
                <a:lnTo>
                  <a:pt x="5989320" y="0"/>
                </a:lnTo>
                <a:lnTo>
                  <a:pt x="5989320" y="4160520"/>
                </a:lnTo>
                <a:lnTo>
                  <a:pt x="0" y="41605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9620" y="177292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85904" y="0"/>
                </a:moveTo>
                <a:lnTo>
                  <a:pt x="219254" y="0"/>
                </a:lnTo>
                <a:cubicBezTo>
                  <a:pt x="235029" y="0"/>
                  <a:pt x="247888" y="12978"/>
                  <a:pt x="247293" y="28694"/>
                </a:cubicBezTo>
                <a:cubicBezTo>
                  <a:pt x="247174" y="31849"/>
                  <a:pt x="247055" y="35004"/>
                  <a:pt x="246876" y="38100"/>
                </a:cubicBezTo>
                <a:lnTo>
                  <a:pt x="276404" y="38100"/>
                </a:lnTo>
                <a:cubicBezTo>
                  <a:pt x="291941" y="38100"/>
                  <a:pt x="305633" y="50959"/>
                  <a:pt x="304443" y="67747"/>
                </a:cubicBezTo>
                <a:cubicBezTo>
                  <a:pt x="299978" y="129480"/>
                  <a:pt x="268426" y="163413"/>
                  <a:pt x="234196" y="181154"/>
                </a:cubicBezTo>
                <a:cubicBezTo>
                  <a:pt x="224790" y="186035"/>
                  <a:pt x="215205" y="189667"/>
                  <a:pt x="206097" y="192345"/>
                </a:cubicBezTo>
                <a:cubicBezTo>
                  <a:pt x="194072" y="209371"/>
                  <a:pt x="181570" y="218361"/>
                  <a:pt x="171629" y="223183"/>
                </a:cubicBezTo>
                <a:lnTo>
                  <a:pt x="171629" y="266700"/>
                </a:lnTo>
                <a:lnTo>
                  <a:pt x="209729" y="266700"/>
                </a:lnTo>
                <a:cubicBezTo>
                  <a:pt x="220266" y="266700"/>
                  <a:pt x="228779" y="275213"/>
                  <a:pt x="228779" y="285750"/>
                </a:cubicBezTo>
                <a:cubicBezTo>
                  <a:pt x="228779" y="296287"/>
                  <a:pt x="220266" y="304800"/>
                  <a:pt x="209729" y="304800"/>
                </a:cubicBezTo>
                <a:lnTo>
                  <a:pt x="95429" y="304800"/>
                </a:lnTo>
                <a:cubicBezTo>
                  <a:pt x="84892" y="304800"/>
                  <a:pt x="76379" y="296287"/>
                  <a:pt x="76379" y="285750"/>
                </a:cubicBezTo>
                <a:cubicBezTo>
                  <a:pt x="76379" y="275213"/>
                  <a:pt x="84892" y="266700"/>
                  <a:pt x="95429" y="266700"/>
                </a:cubicBezTo>
                <a:lnTo>
                  <a:pt x="133529" y="266700"/>
                </a:lnTo>
                <a:lnTo>
                  <a:pt x="133529" y="223183"/>
                </a:lnTo>
                <a:cubicBezTo>
                  <a:pt x="124004" y="218599"/>
                  <a:pt x="112157" y="210086"/>
                  <a:pt x="100608" y="194429"/>
                </a:cubicBezTo>
                <a:cubicBezTo>
                  <a:pt x="89654" y="191572"/>
                  <a:pt x="77748" y="187226"/>
                  <a:pt x="66139" y="180677"/>
                </a:cubicBezTo>
                <a:cubicBezTo>
                  <a:pt x="33933" y="162639"/>
                  <a:pt x="4882" y="128647"/>
                  <a:pt x="714" y="67627"/>
                </a:cubicBezTo>
                <a:cubicBezTo>
                  <a:pt x="-417" y="50899"/>
                  <a:pt x="13216" y="38040"/>
                  <a:pt x="28754" y="38040"/>
                </a:cubicBezTo>
                <a:lnTo>
                  <a:pt x="58281" y="38040"/>
                </a:lnTo>
                <a:cubicBezTo>
                  <a:pt x="58103" y="34945"/>
                  <a:pt x="57983" y="31849"/>
                  <a:pt x="57864" y="28635"/>
                </a:cubicBezTo>
                <a:cubicBezTo>
                  <a:pt x="57269" y="12859"/>
                  <a:pt x="70128" y="-60"/>
                  <a:pt x="85904" y="-60"/>
                </a:cubicBezTo>
                <a:close/>
                <a:moveTo>
                  <a:pt x="60424" y="66675"/>
                </a:moveTo>
                <a:lnTo>
                  <a:pt x="29230" y="66675"/>
                </a:lnTo>
                <a:cubicBezTo>
                  <a:pt x="32921" y="117098"/>
                  <a:pt x="56078" y="142339"/>
                  <a:pt x="79950" y="155734"/>
                </a:cubicBezTo>
                <a:cubicBezTo>
                  <a:pt x="71378" y="133529"/>
                  <a:pt x="64294" y="104537"/>
                  <a:pt x="60424" y="66675"/>
                </a:cubicBezTo>
                <a:close/>
                <a:moveTo>
                  <a:pt x="226219" y="152876"/>
                </a:moveTo>
                <a:cubicBezTo>
                  <a:pt x="250329" y="138708"/>
                  <a:pt x="272117" y="113526"/>
                  <a:pt x="275808" y="66675"/>
                </a:cubicBezTo>
                <a:lnTo>
                  <a:pt x="244673" y="66675"/>
                </a:lnTo>
                <a:cubicBezTo>
                  <a:pt x="240983" y="102930"/>
                  <a:pt x="234315" y="131088"/>
                  <a:pt x="226219" y="152876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64920" y="1747521"/>
            <a:ext cx="153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Results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1680" y="2265681"/>
            <a:ext cx="5544820" cy="1595120"/>
          </a:xfrm>
          <a:custGeom>
            <a:avLst/>
            <a:gdLst/>
            <a:ahLst/>
            <a:cxnLst/>
            <a:rect l="l" t="t" r="r" b="b"/>
            <a:pathLst>
              <a:path w="5544820" h="1595120">
                <a:moveTo>
                  <a:pt x="0" y="0"/>
                </a:moveTo>
                <a:lnTo>
                  <a:pt x="5544820" y="0"/>
                </a:lnTo>
                <a:lnTo>
                  <a:pt x="5544820" y="1595120"/>
                </a:lnTo>
                <a:lnTo>
                  <a:pt x="0" y="1595120"/>
                </a:lnTo>
                <a:lnTo>
                  <a:pt x="0" y="0"/>
                </a:lnTo>
                <a:close/>
              </a:path>
            </a:pathLst>
          </a:custGeom>
          <a:solidFill>
            <a:srgbClr val="1A1A1A"/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9790" y="2428242"/>
            <a:ext cx="530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Coefficient of Determination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1840" y="2733042"/>
            <a:ext cx="5524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R² ≈ 0.44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53440" y="3393442"/>
            <a:ext cx="532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44% of volatility variation explained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41680" y="4033524"/>
            <a:ext cx="5544820" cy="1442720"/>
          </a:xfrm>
          <a:custGeom>
            <a:avLst/>
            <a:gdLst/>
            <a:ahLst/>
            <a:cxnLst/>
            <a:rect l="l" t="t" r="r" b="b"/>
            <a:pathLst>
              <a:path w="5544820" h="1442720">
                <a:moveTo>
                  <a:pt x="0" y="0"/>
                </a:moveTo>
                <a:lnTo>
                  <a:pt x="5544820" y="0"/>
                </a:lnTo>
                <a:lnTo>
                  <a:pt x="5544820" y="1442720"/>
                </a:lnTo>
                <a:lnTo>
                  <a:pt x="0" y="1442720"/>
                </a:lnTo>
                <a:lnTo>
                  <a:pt x="0" y="0"/>
                </a:lnTo>
                <a:close/>
              </a:path>
            </a:pathLst>
          </a:custGeom>
          <a:solidFill>
            <a:srgbClr val="1A1A1A"/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9790" y="4196079"/>
            <a:ext cx="530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Forecast Accuracy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8990" y="4500879"/>
            <a:ext cx="5410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RMSE ↓↓↓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3440" y="5008879"/>
            <a:ext cx="532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Significantly lower than baseline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5862321"/>
            <a:ext cx="50800" cy="2768600"/>
          </a:xfrm>
          <a:custGeom>
            <a:avLst/>
            <a:gdLst/>
            <a:ahLst/>
            <a:cxnLst/>
            <a:rect l="l" t="t" r="r" b="b"/>
            <a:pathLst>
              <a:path w="50800" h="2768600">
                <a:moveTo>
                  <a:pt x="0" y="0"/>
                </a:moveTo>
                <a:lnTo>
                  <a:pt x="50800" y="0"/>
                </a:lnTo>
                <a:lnTo>
                  <a:pt x="508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7" name="Shape 15"/>
          <p:cNvSpPr/>
          <p:nvPr/>
        </p:nvSpPr>
        <p:spPr>
          <a:xfrm>
            <a:off x="742950" y="60172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5875" y="15875"/>
                </a:moveTo>
                <a:cubicBezTo>
                  <a:pt x="24656" y="15875"/>
                  <a:pt x="31750" y="22969"/>
                  <a:pt x="31750" y="31750"/>
                </a:cubicBezTo>
                <a:lnTo>
                  <a:pt x="31750" y="198438"/>
                </a:lnTo>
                <a:cubicBezTo>
                  <a:pt x="31750" y="202803"/>
                  <a:pt x="35322" y="206375"/>
                  <a:pt x="39688" y="206375"/>
                </a:cubicBezTo>
                <a:lnTo>
                  <a:pt x="238125" y="206375"/>
                </a:lnTo>
                <a:cubicBezTo>
                  <a:pt x="246906" y="206375"/>
                  <a:pt x="254000" y="213469"/>
                  <a:pt x="254000" y="222250"/>
                </a:cubicBezTo>
                <a:cubicBezTo>
                  <a:pt x="254000" y="231031"/>
                  <a:pt x="246906" y="238125"/>
                  <a:pt x="238125" y="238125"/>
                </a:cubicBezTo>
                <a:lnTo>
                  <a:pt x="39688" y="238125"/>
                </a:lnTo>
                <a:cubicBezTo>
                  <a:pt x="17760" y="238125"/>
                  <a:pt x="0" y="220365"/>
                  <a:pt x="0" y="198438"/>
                </a:cubicBezTo>
                <a:lnTo>
                  <a:pt x="0" y="31750"/>
                </a:lnTo>
                <a:cubicBezTo>
                  <a:pt x="0" y="22969"/>
                  <a:pt x="7094" y="15875"/>
                  <a:pt x="15875" y="15875"/>
                </a:cubicBezTo>
                <a:close/>
                <a:moveTo>
                  <a:pt x="63500" y="47625"/>
                </a:moveTo>
                <a:cubicBezTo>
                  <a:pt x="63500" y="38844"/>
                  <a:pt x="70594" y="31750"/>
                  <a:pt x="79375" y="31750"/>
                </a:cubicBezTo>
                <a:lnTo>
                  <a:pt x="174625" y="31750"/>
                </a:lnTo>
                <a:cubicBezTo>
                  <a:pt x="183406" y="31750"/>
                  <a:pt x="190500" y="38844"/>
                  <a:pt x="190500" y="47625"/>
                </a:cubicBezTo>
                <a:cubicBezTo>
                  <a:pt x="190500" y="56406"/>
                  <a:pt x="183406" y="63500"/>
                  <a:pt x="174625" y="63500"/>
                </a:cubicBezTo>
                <a:lnTo>
                  <a:pt x="79375" y="63500"/>
                </a:lnTo>
                <a:cubicBezTo>
                  <a:pt x="70594" y="63500"/>
                  <a:pt x="63500" y="56406"/>
                  <a:pt x="63500" y="47625"/>
                </a:cubicBezTo>
                <a:close/>
                <a:moveTo>
                  <a:pt x="79375" y="87313"/>
                </a:moveTo>
                <a:lnTo>
                  <a:pt x="142875" y="87313"/>
                </a:lnTo>
                <a:cubicBezTo>
                  <a:pt x="151656" y="87313"/>
                  <a:pt x="158750" y="94407"/>
                  <a:pt x="158750" y="103188"/>
                </a:cubicBezTo>
                <a:cubicBezTo>
                  <a:pt x="158750" y="111968"/>
                  <a:pt x="151656" y="119063"/>
                  <a:pt x="142875" y="119063"/>
                </a:cubicBezTo>
                <a:lnTo>
                  <a:pt x="79375" y="119063"/>
                </a:lnTo>
                <a:cubicBezTo>
                  <a:pt x="70594" y="119063"/>
                  <a:pt x="63500" y="111968"/>
                  <a:pt x="63500" y="103188"/>
                </a:cubicBezTo>
                <a:cubicBezTo>
                  <a:pt x="63500" y="94407"/>
                  <a:pt x="70594" y="87313"/>
                  <a:pt x="79375" y="87313"/>
                </a:cubicBezTo>
                <a:close/>
                <a:moveTo>
                  <a:pt x="79375" y="142875"/>
                </a:moveTo>
                <a:lnTo>
                  <a:pt x="206375" y="142875"/>
                </a:lnTo>
                <a:cubicBezTo>
                  <a:pt x="215156" y="142875"/>
                  <a:pt x="222250" y="149969"/>
                  <a:pt x="222250" y="158750"/>
                </a:cubicBezTo>
                <a:cubicBezTo>
                  <a:pt x="222250" y="167531"/>
                  <a:pt x="215156" y="174625"/>
                  <a:pt x="206375" y="174625"/>
                </a:cubicBezTo>
                <a:lnTo>
                  <a:pt x="79375" y="174625"/>
                </a:lnTo>
                <a:cubicBezTo>
                  <a:pt x="70594" y="174625"/>
                  <a:pt x="63500" y="167531"/>
                  <a:pt x="63500" y="158750"/>
                </a:cubicBezTo>
                <a:cubicBezTo>
                  <a:pt x="63500" y="149969"/>
                  <a:pt x="70594" y="142875"/>
                  <a:pt x="79375" y="14287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Text 16"/>
          <p:cNvSpPr/>
          <p:nvPr/>
        </p:nvSpPr>
        <p:spPr>
          <a:xfrm>
            <a:off x="1181100" y="5966464"/>
            <a:ext cx="200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This Is Strong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36600" y="6423664"/>
            <a:ext cx="50800" cy="863600"/>
          </a:xfrm>
          <a:custGeom>
            <a:avLst/>
            <a:gdLst/>
            <a:ahLst/>
            <a:cxnLst/>
            <a:rect l="l" t="t" r="r" b="b"/>
            <a:pathLst>
              <a:path w="50800" h="863600">
                <a:moveTo>
                  <a:pt x="0" y="0"/>
                </a:moveTo>
                <a:lnTo>
                  <a:pt x="50800" y="0"/>
                </a:lnTo>
                <a:lnTo>
                  <a:pt x="50800" y="863600"/>
                </a:lnTo>
                <a:lnTo>
                  <a:pt x="0" y="863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0" name="Text 18"/>
          <p:cNvSpPr/>
          <p:nvPr/>
        </p:nvSpPr>
        <p:spPr>
          <a:xfrm>
            <a:off x="863600" y="6423664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Benchmark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3600" y="6728464"/>
            <a:ext cx="5753100" cy="55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FX volatility literature typically reports R² between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0.15-0.30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Our result (0.44) exceeds typical benchmarks significantly.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36600" y="7388864"/>
            <a:ext cx="50800" cy="1143000"/>
          </a:xfrm>
          <a:custGeom>
            <a:avLst/>
            <a:gdLst/>
            <a:ahLst/>
            <a:cxnLst/>
            <a:rect l="l" t="t" r="r" b="b"/>
            <a:pathLst>
              <a:path w="50800" h="1143000">
                <a:moveTo>
                  <a:pt x="0" y="0"/>
                </a:moveTo>
                <a:lnTo>
                  <a:pt x="50800" y="0"/>
                </a:lnTo>
                <a:lnTo>
                  <a:pt x="508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3" name="Text 21"/>
          <p:cNvSpPr/>
          <p:nvPr/>
        </p:nvSpPr>
        <p:spPr>
          <a:xfrm>
            <a:off x="863600" y="7388864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Policy-Managed Currency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63600" y="7693664"/>
            <a:ext cx="57531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USD/INR is subject to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RBI interventions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it harder to model than free-floating pairs. High R² despite this challenge demonstrates model robustness.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749891" y="1524000"/>
            <a:ext cx="50800" cy="7112000"/>
          </a:xfrm>
          <a:custGeom>
            <a:avLst/>
            <a:gdLst/>
            <a:ahLst/>
            <a:cxnLst/>
            <a:rect l="l" t="t" r="r" b="b"/>
            <a:pathLst>
              <a:path w="50800" h="7112000">
                <a:moveTo>
                  <a:pt x="0" y="0"/>
                </a:moveTo>
                <a:lnTo>
                  <a:pt x="50800" y="0"/>
                </a:lnTo>
                <a:lnTo>
                  <a:pt x="50800" y="7112000"/>
                </a:lnTo>
                <a:lnTo>
                  <a:pt x="0" y="7112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6" name="Shape 24"/>
          <p:cNvSpPr/>
          <p:nvPr/>
        </p:nvSpPr>
        <p:spPr>
          <a:xfrm>
            <a:off x="7016591" y="154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04775" y="0"/>
                </a:moveTo>
                <a:cubicBezTo>
                  <a:pt x="88999" y="0"/>
                  <a:pt x="76200" y="12799"/>
                  <a:pt x="76200" y="28575"/>
                </a:cubicBezTo>
                <a:lnTo>
                  <a:pt x="76200" y="152400"/>
                </a:lnTo>
                <a:cubicBezTo>
                  <a:pt x="76200" y="168176"/>
                  <a:pt x="88999" y="180975"/>
                  <a:pt x="104775" y="180975"/>
                </a:cubicBezTo>
                <a:lnTo>
                  <a:pt x="142875" y="180975"/>
                </a:lnTo>
                <a:cubicBezTo>
                  <a:pt x="158651" y="180975"/>
                  <a:pt x="171450" y="168176"/>
                  <a:pt x="171450" y="152400"/>
                </a:cubicBezTo>
                <a:lnTo>
                  <a:pt x="171450" y="114300"/>
                </a:lnTo>
                <a:lnTo>
                  <a:pt x="190500" y="114300"/>
                </a:lnTo>
                <a:cubicBezTo>
                  <a:pt x="232589" y="114300"/>
                  <a:pt x="266700" y="148411"/>
                  <a:pt x="266700" y="190500"/>
                </a:cubicBezTo>
                <a:cubicBezTo>
                  <a:pt x="266700" y="232589"/>
                  <a:pt x="232589" y="266700"/>
                  <a:pt x="190500" y="266700"/>
                </a:cubicBezTo>
                <a:lnTo>
                  <a:pt x="19050" y="266700"/>
                </a:lnTo>
                <a:cubicBezTo>
                  <a:pt x="8513" y="266700"/>
                  <a:pt x="0" y="275213"/>
                  <a:pt x="0" y="285750"/>
                </a:cubicBezTo>
                <a:cubicBezTo>
                  <a:pt x="0" y="296287"/>
                  <a:pt x="8513" y="304800"/>
                  <a:pt x="19050" y="304800"/>
                </a:cubicBezTo>
                <a:lnTo>
                  <a:pt x="285750" y="304800"/>
                </a:lnTo>
                <a:cubicBezTo>
                  <a:pt x="296287" y="304800"/>
                  <a:pt x="304800" y="296287"/>
                  <a:pt x="304800" y="285750"/>
                </a:cubicBezTo>
                <a:cubicBezTo>
                  <a:pt x="304800" y="275213"/>
                  <a:pt x="296287" y="266700"/>
                  <a:pt x="285750" y="266700"/>
                </a:cubicBezTo>
                <a:lnTo>
                  <a:pt x="275689" y="266700"/>
                </a:lnTo>
                <a:cubicBezTo>
                  <a:pt x="293787" y="246459"/>
                  <a:pt x="304800" y="219789"/>
                  <a:pt x="304800" y="190500"/>
                </a:cubicBezTo>
                <a:cubicBezTo>
                  <a:pt x="304800" y="127397"/>
                  <a:pt x="253603" y="76200"/>
                  <a:pt x="190500" y="76200"/>
                </a:cubicBezTo>
                <a:lnTo>
                  <a:pt x="171450" y="76200"/>
                </a:lnTo>
                <a:lnTo>
                  <a:pt x="171450" y="28575"/>
                </a:lnTo>
                <a:cubicBezTo>
                  <a:pt x="171450" y="12799"/>
                  <a:pt x="158651" y="0"/>
                  <a:pt x="142875" y="0"/>
                </a:cubicBezTo>
                <a:lnTo>
                  <a:pt x="104775" y="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76212" y="238125"/>
                </a:lnTo>
                <a:cubicBezTo>
                  <a:pt x="184130" y="238125"/>
                  <a:pt x="190500" y="231755"/>
                  <a:pt x="190500" y="223838"/>
                </a:cubicBezTo>
                <a:cubicBezTo>
                  <a:pt x="190500" y="215920"/>
                  <a:pt x="184130" y="209550"/>
                  <a:pt x="176212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Text 25"/>
          <p:cNvSpPr/>
          <p:nvPr/>
        </p:nvSpPr>
        <p:spPr>
          <a:xfrm>
            <a:off x="7511891" y="1524000"/>
            <a:ext cx="119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Inference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983571" y="2037080"/>
            <a:ext cx="8760460" cy="1661160"/>
          </a:xfrm>
          <a:custGeom>
            <a:avLst/>
            <a:gdLst/>
            <a:ahLst/>
            <a:cxnLst/>
            <a:rect l="l" t="t" r="r" b="b"/>
            <a:pathLst>
              <a:path w="8760460" h="1661160">
                <a:moveTo>
                  <a:pt x="0" y="0"/>
                </a:moveTo>
                <a:lnTo>
                  <a:pt x="8760460" y="0"/>
                </a:lnTo>
                <a:lnTo>
                  <a:pt x="8760460" y="1661160"/>
                </a:lnTo>
                <a:lnTo>
                  <a:pt x="0" y="16611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115652" y="22453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0" name="Text 28"/>
          <p:cNvSpPr/>
          <p:nvPr/>
        </p:nvSpPr>
        <p:spPr>
          <a:xfrm>
            <a:off x="7440295" y="2194564"/>
            <a:ext cx="824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Model Captures Meaningful Volatility Structure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440295" y="2550164"/>
            <a:ext cx="82423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R² ≈ 0.44 indicates that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44% of USD/INR volatility variation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explainable by a linear combination of own-market persistence and cross-market spillovers. This is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substantial improvement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over baseline models.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003891" y="3804921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3" name="Shape 31"/>
          <p:cNvSpPr/>
          <p:nvPr/>
        </p:nvSpPr>
        <p:spPr>
          <a:xfrm>
            <a:off x="7213441" y="384302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4" name="Text 32"/>
          <p:cNvSpPr/>
          <p:nvPr/>
        </p:nvSpPr>
        <p:spPr>
          <a:xfrm>
            <a:off x="7569041" y="3804921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Superior Predictive Power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181691" y="4160521"/>
            <a:ext cx="8674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Significantly lower RMSE compared to baseline demonstrates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genuine out-of-sample forecasting ability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just in-sample fit. The model generalizes well to unseen data.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003891" y="4922521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7" name="Shape 35"/>
          <p:cNvSpPr/>
          <p:nvPr/>
        </p:nvSpPr>
        <p:spPr>
          <a:xfrm>
            <a:off x="7213441" y="496062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8" name="Text 36"/>
          <p:cNvSpPr/>
          <p:nvPr/>
        </p:nvSpPr>
        <p:spPr>
          <a:xfrm>
            <a:off x="7569041" y="4922521"/>
            <a:ext cx="261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Economic Structure Matters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81691" y="5278121"/>
            <a:ext cx="8674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performance validates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intuition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behind the HAR framework: volatility aggregates information across multiple horizons.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988651" y="6634798"/>
            <a:ext cx="8745220" cy="1988820"/>
          </a:xfrm>
          <a:custGeom>
            <a:avLst/>
            <a:gdLst/>
            <a:ahLst/>
            <a:cxnLst/>
            <a:rect l="l" t="t" r="r" b="b"/>
            <a:pathLst>
              <a:path w="8745220" h="1988820">
                <a:moveTo>
                  <a:pt x="0" y="0"/>
                </a:moveTo>
                <a:lnTo>
                  <a:pt x="8745220" y="0"/>
                </a:lnTo>
                <a:lnTo>
                  <a:pt x="8745220" y="1988820"/>
                </a:lnTo>
                <a:lnTo>
                  <a:pt x="0" y="19888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7198837" y="6848159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21989" y="-12849"/>
                </a:moveTo>
                <a:cubicBezTo>
                  <a:pt x="115342" y="-16917"/>
                  <a:pt x="106958" y="-16917"/>
                  <a:pt x="100310" y="-12849"/>
                </a:cubicBezTo>
                <a:cubicBezTo>
                  <a:pt x="88205" y="-5457"/>
                  <a:pt x="80714" y="-3473"/>
                  <a:pt x="66526" y="-3770"/>
                </a:cubicBezTo>
                <a:cubicBezTo>
                  <a:pt x="58737" y="-3969"/>
                  <a:pt x="51495" y="248"/>
                  <a:pt x="47724" y="7094"/>
                </a:cubicBezTo>
                <a:cubicBezTo>
                  <a:pt x="40928" y="19546"/>
                  <a:pt x="35421" y="25053"/>
                  <a:pt x="22969" y="31849"/>
                </a:cubicBezTo>
                <a:cubicBezTo>
                  <a:pt x="16123" y="35570"/>
                  <a:pt x="11956" y="42863"/>
                  <a:pt x="12105" y="50651"/>
                </a:cubicBezTo>
                <a:cubicBezTo>
                  <a:pt x="12452" y="64839"/>
                  <a:pt x="10418" y="72330"/>
                  <a:pt x="3026" y="84435"/>
                </a:cubicBezTo>
                <a:cubicBezTo>
                  <a:pt x="-1042" y="91083"/>
                  <a:pt x="-1042" y="99467"/>
                  <a:pt x="3026" y="106114"/>
                </a:cubicBezTo>
                <a:cubicBezTo>
                  <a:pt x="10418" y="118219"/>
                  <a:pt x="12402" y="125710"/>
                  <a:pt x="12105" y="139898"/>
                </a:cubicBezTo>
                <a:cubicBezTo>
                  <a:pt x="11906" y="147687"/>
                  <a:pt x="16123" y="154930"/>
                  <a:pt x="22969" y="158700"/>
                </a:cubicBezTo>
                <a:cubicBezTo>
                  <a:pt x="33933" y="164703"/>
                  <a:pt x="39489" y="169664"/>
                  <a:pt x="45343" y="179288"/>
                </a:cubicBezTo>
                <a:lnTo>
                  <a:pt x="21183" y="227459"/>
                </a:lnTo>
                <a:cubicBezTo>
                  <a:pt x="18256" y="233362"/>
                  <a:pt x="20638" y="240506"/>
                  <a:pt x="26491" y="243433"/>
                </a:cubicBezTo>
                <a:lnTo>
                  <a:pt x="69155" y="264765"/>
                </a:lnTo>
                <a:cubicBezTo>
                  <a:pt x="74861" y="267593"/>
                  <a:pt x="81806" y="265460"/>
                  <a:pt x="84882" y="259904"/>
                </a:cubicBezTo>
                <a:lnTo>
                  <a:pt x="111075" y="212725"/>
                </a:lnTo>
                <a:lnTo>
                  <a:pt x="137269" y="259904"/>
                </a:lnTo>
                <a:cubicBezTo>
                  <a:pt x="140345" y="265460"/>
                  <a:pt x="147290" y="267643"/>
                  <a:pt x="152995" y="264765"/>
                </a:cubicBezTo>
                <a:lnTo>
                  <a:pt x="195659" y="243433"/>
                </a:lnTo>
                <a:cubicBezTo>
                  <a:pt x="201563" y="240506"/>
                  <a:pt x="203944" y="233363"/>
                  <a:pt x="200968" y="227459"/>
                </a:cubicBezTo>
                <a:lnTo>
                  <a:pt x="176857" y="179239"/>
                </a:lnTo>
                <a:cubicBezTo>
                  <a:pt x="182662" y="169614"/>
                  <a:pt x="188268" y="164654"/>
                  <a:pt x="199231" y="158651"/>
                </a:cubicBezTo>
                <a:cubicBezTo>
                  <a:pt x="206077" y="154930"/>
                  <a:pt x="210245" y="147638"/>
                  <a:pt x="210096" y="139849"/>
                </a:cubicBezTo>
                <a:cubicBezTo>
                  <a:pt x="209748" y="125661"/>
                  <a:pt x="211782" y="118170"/>
                  <a:pt x="219174" y="106065"/>
                </a:cubicBezTo>
                <a:cubicBezTo>
                  <a:pt x="223242" y="99417"/>
                  <a:pt x="223242" y="91033"/>
                  <a:pt x="219174" y="84386"/>
                </a:cubicBezTo>
                <a:cubicBezTo>
                  <a:pt x="211782" y="72281"/>
                  <a:pt x="209798" y="64790"/>
                  <a:pt x="210096" y="50602"/>
                </a:cubicBezTo>
                <a:cubicBezTo>
                  <a:pt x="210294" y="42813"/>
                  <a:pt x="206077" y="35570"/>
                  <a:pt x="199231" y="31800"/>
                </a:cubicBezTo>
                <a:cubicBezTo>
                  <a:pt x="186779" y="25003"/>
                  <a:pt x="181273" y="19496"/>
                  <a:pt x="174476" y="7045"/>
                </a:cubicBezTo>
                <a:cubicBezTo>
                  <a:pt x="170755" y="198"/>
                  <a:pt x="163463" y="-3969"/>
                  <a:pt x="155674" y="-3820"/>
                </a:cubicBezTo>
                <a:cubicBezTo>
                  <a:pt x="141486" y="-3473"/>
                  <a:pt x="133995" y="-5507"/>
                  <a:pt x="121890" y="-12898"/>
                </a:cubicBezTo>
                <a:close/>
                <a:moveTo>
                  <a:pt x="111125" y="47625"/>
                </a:moveTo>
                <a:cubicBezTo>
                  <a:pt x="137410" y="47625"/>
                  <a:pt x="158750" y="68965"/>
                  <a:pt x="158750" y="95250"/>
                </a:cubicBezTo>
                <a:cubicBezTo>
                  <a:pt x="158750" y="121535"/>
                  <a:pt x="137410" y="142875"/>
                  <a:pt x="111125" y="142875"/>
                </a:cubicBezTo>
                <a:cubicBezTo>
                  <a:pt x="84840" y="142875"/>
                  <a:pt x="63500" y="121535"/>
                  <a:pt x="63500" y="95250"/>
                </a:cubicBezTo>
                <a:cubicBezTo>
                  <a:pt x="63500" y="68965"/>
                  <a:pt x="84840" y="47625"/>
                  <a:pt x="111125" y="476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2" name="Text 40"/>
          <p:cNvSpPr/>
          <p:nvPr/>
        </p:nvSpPr>
        <p:spPr>
          <a:xfrm>
            <a:off x="7570312" y="6797359"/>
            <a:ext cx="276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vs. Literature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151212" y="7254559"/>
            <a:ext cx="2705100" cy="1206500"/>
          </a:xfrm>
          <a:custGeom>
            <a:avLst/>
            <a:gdLst/>
            <a:ahLst/>
            <a:cxnLst/>
            <a:rect l="l" t="t" r="r" b="b"/>
            <a:pathLst>
              <a:path w="2705100" h="1206500">
                <a:moveTo>
                  <a:pt x="50806" y="0"/>
                </a:moveTo>
                <a:lnTo>
                  <a:pt x="2654294" y="0"/>
                </a:lnTo>
                <a:cubicBezTo>
                  <a:pt x="2682354" y="0"/>
                  <a:pt x="2705100" y="22746"/>
                  <a:pt x="2705100" y="50806"/>
                </a:cubicBezTo>
                <a:lnTo>
                  <a:pt x="2705100" y="1155694"/>
                </a:lnTo>
                <a:cubicBezTo>
                  <a:pt x="2705100" y="1183754"/>
                  <a:pt x="2682354" y="1206500"/>
                  <a:pt x="2654294" y="1206500"/>
                </a:cubicBezTo>
                <a:lnTo>
                  <a:pt x="50806" y="1206500"/>
                </a:lnTo>
                <a:cubicBezTo>
                  <a:pt x="22746" y="1206500"/>
                  <a:pt x="0" y="1183754"/>
                  <a:pt x="0" y="1155694"/>
                </a:cubicBezTo>
                <a:lnTo>
                  <a:pt x="0" y="50806"/>
                </a:lnTo>
                <a:cubicBezTo>
                  <a:pt x="0" y="22746"/>
                  <a:pt x="22746" y="0"/>
                  <a:pt x="50806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4" name="Text 42"/>
          <p:cNvSpPr/>
          <p:nvPr/>
        </p:nvSpPr>
        <p:spPr>
          <a:xfrm>
            <a:off x="7214712" y="7356159"/>
            <a:ext cx="2578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Typical FX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176612" y="7609998"/>
            <a:ext cx="2654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7180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0.15-0.30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214712" y="8067042"/>
            <a:ext cx="2578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R² range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020141" y="7264719"/>
            <a:ext cx="2687320" cy="1188720"/>
          </a:xfrm>
          <a:custGeom>
            <a:avLst/>
            <a:gdLst/>
            <a:ahLst/>
            <a:cxnLst/>
            <a:rect l="l" t="t" r="r" b="b"/>
            <a:pathLst>
              <a:path w="2687320" h="1188720">
                <a:moveTo>
                  <a:pt x="50806" y="0"/>
                </a:moveTo>
                <a:lnTo>
                  <a:pt x="2636514" y="0"/>
                </a:lnTo>
                <a:cubicBezTo>
                  <a:pt x="2664573" y="0"/>
                  <a:pt x="2687320" y="22747"/>
                  <a:pt x="2687320" y="50806"/>
                </a:cubicBezTo>
                <a:lnTo>
                  <a:pt x="2687320" y="1137914"/>
                </a:lnTo>
                <a:cubicBezTo>
                  <a:pt x="2687320" y="1165973"/>
                  <a:pt x="2664573" y="1188720"/>
                  <a:pt x="2636514" y="1188720"/>
                </a:cubicBezTo>
                <a:lnTo>
                  <a:pt x="50806" y="1188720"/>
                </a:lnTo>
                <a:cubicBezTo>
                  <a:pt x="22747" y="1188720"/>
                  <a:pt x="0" y="1165973"/>
                  <a:pt x="0" y="113791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A1A"/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10093802" y="7376480"/>
            <a:ext cx="2540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Result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0036652" y="7630319"/>
            <a:ext cx="2654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0.44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0093802" y="8138319"/>
            <a:ext cx="2540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R² achieved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2868752" y="7254559"/>
            <a:ext cx="2705100" cy="1206500"/>
          </a:xfrm>
          <a:custGeom>
            <a:avLst/>
            <a:gdLst/>
            <a:ahLst/>
            <a:cxnLst/>
            <a:rect l="l" t="t" r="r" b="b"/>
            <a:pathLst>
              <a:path w="2705100" h="1206500">
                <a:moveTo>
                  <a:pt x="50806" y="0"/>
                </a:moveTo>
                <a:lnTo>
                  <a:pt x="2654294" y="0"/>
                </a:lnTo>
                <a:cubicBezTo>
                  <a:pt x="2682354" y="0"/>
                  <a:pt x="2705100" y="22746"/>
                  <a:pt x="2705100" y="50806"/>
                </a:cubicBezTo>
                <a:lnTo>
                  <a:pt x="2705100" y="1155694"/>
                </a:lnTo>
                <a:cubicBezTo>
                  <a:pt x="2705100" y="1183754"/>
                  <a:pt x="2682354" y="1206500"/>
                  <a:pt x="2654294" y="1206500"/>
                </a:cubicBezTo>
                <a:lnTo>
                  <a:pt x="50806" y="1206500"/>
                </a:lnTo>
                <a:cubicBezTo>
                  <a:pt x="22746" y="1206500"/>
                  <a:pt x="0" y="1183754"/>
                  <a:pt x="0" y="1155694"/>
                </a:cubicBezTo>
                <a:lnTo>
                  <a:pt x="0" y="50806"/>
                </a:lnTo>
                <a:cubicBezTo>
                  <a:pt x="0" y="22746"/>
                  <a:pt x="22746" y="0"/>
                  <a:pt x="50806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2" name="Text 50"/>
          <p:cNvSpPr/>
          <p:nvPr/>
        </p:nvSpPr>
        <p:spPr>
          <a:xfrm>
            <a:off x="12932252" y="7356159"/>
            <a:ext cx="2578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Improvement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2894152" y="7609998"/>
            <a:ext cx="2654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+47%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2932252" y="8067042"/>
            <a:ext cx="2578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vs. upper bound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52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Practical Applications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6667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Interpretation &amp; Real-World Use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574800"/>
            <a:ext cx="50800" cy="7061200"/>
          </a:xfrm>
          <a:custGeom>
            <a:avLst/>
            <a:gdLst/>
            <a:ahLst/>
            <a:cxnLst/>
            <a:rect l="l" t="t" r="r" b="b"/>
            <a:pathLst>
              <a:path w="50800" h="7061200">
                <a:moveTo>
                  <a:pt x="0" y="0"/>
                </a:moveTo>
                <a:lnTo>
                  <a:pt x="50800" y="0"/>
                </a:lnTo>
                <a:lnTo>
                  <a:pt x="50800" y="7061200"/>
                </a:lnTo>
                <a:lnTo>
                  <a:pt x="0" y="7061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Shape 4"/>
          <p:cNvSpPr/>
          <p:nvPr/>
        </p:nvSpPr>
        <p:spPr>
          <a:xfrm>
            <a:off x="800100" y="160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6206" y="57150"/>
                </a:moveTo>
                <a:cubicBezTo>
                  <a:pt x="119658" y="57150"/>
                  <a:pt x="114300" y="62508"/>
                  <a:pt x="114300" y="69056"/>
                </a:cubicBezTo>
                <a:lnTo>
                  <a:pt x="114300" y="71438"/>
                </a:lnTo>
                <a:cubicBezTo>
                  <a:pt x="97155" y="71616"/>
                  <a:pt x="83344" y="85546"/>
                  <a:pt x="83344" y="102691"/>
                </a:cubicBezTo>
                <a:cubicBezTo>
                  <a:pt x="83344" y="117991"/>
                  <a:pt x="94357" y="131028"/>
                  <a:pt x="109478" y="133529"/>
                </a:cubicBezTo>
                <a:lnTo>
                  <a:pt x="134303" y="137696"/>
                </a:lnTo>
                <a:cubicBezTo>
                  <a:pt x="137874" y="138291"/>
                  <a:pt x="140494" y="141387"/>
                  <a:pt x="140494" y="145018"/>
                </a:cubicBezTo>
                <a:cubicBezTo>
                  <a:pt x="140494" y="149126"/>
                  <a:pt x="137160" y="152460"/>
                  <a:pt x="133052" y="152460"/>
                </a:cubicBezTo>
                <a:lnTo>
                  <a:pt x="100013" y="152400"/>
                </a:lnTo>
                <a:cubicBezTo>
                  <a:pt x="93464" y="152400"/>
                  <a:pt x="88106" y="157758"/>
                  <a:pt x="88106" y="164306"/>
                </a:cubicBezTo>
                <a:cubicBezTo>
                  <a:pt x="88106" y="170855"/>
                  <a:pt x="93464" y="176212"/>
                  <a:pt x="100013" y="176212"/>
                </a:cubicBezTo>
                <a:lnTo>
                  <a:pt x="114300" y="176212"/>
                </a:lnTo>
                <a:lnTo>
                  <a:pt x="114300" y="178594"/>
                </a:lnTo>
                <a:cubicBezTo>
                  <a:pt x="114300" y="185142"/>
                  <a:pt x="119658" y="190500"/>
                  <a:pt x="126206" y="190500"/>
                </a:cubicBezTo>
                <a:cubicBezTo>
                  <a:pt x="132755" y="190500"/>
                  <a:pt x="138113" y="185142"/>
                  <a:pt x="138113" y="178594"/>
                </a:cubicBezTo>
                <a:lnTo>
                  <a:pt x="138113" y="175796"/>
                </a:lnTo>
                <a:cubicBezTo>
                  <a:pt x="152995" y="173355"/>
                  <a:pt x="164306" y="160496"/>
                  <a:pt x="164306" y="144959"/>
                </a:cubicBezTo>
                <a:cubicBezTo>
                  <a:pt x="164306" y="129659"/>
                  <a:pt x="153293" y="116622"/>
                  <a:pt x="138172" y="114121"/>
                </a:cubicBezTo>
                <a:lnTo>
                  <a:pt x="113347" y="109954"/>
                </a:lnTo>
                <a:cubicBezTo>
                  <a:pt x="109776" y="109359"/>
                  <a:pt x="107156" y="106263"/>
                  <a:pt x="107156" y="102632"/>
                </a:cubicBezTo>
                <a:cubicBezTo>
                  <a:pt x="107156" y="98524"/>
                  <a:pt x="110490" y="95190"/>
                  <a:pt x="114598" y="95190"/>
                </a:cubicBezTo>
                <a:lnTo>
                  <a:pt x="142875" y="95190"/>
                </a:lnTo>
                <a:cubicBezTo>
                  <a:pt x="149423" y="95190"/>
                  <a:pt x="154781" y="89833"/>
                  <a:pt x="154781" y="83284"/>
                </a:cubicBezTo>
                <a:cubicBezTo>
                  <a:pt x="154781" y="76736"/>
                  <a:pt x="149423" y="71378"/>
                  <a:pt x="142875" y="71378"/>
                </a:cubicBezTo>
                <a:lnTo>
                  <a:pt x="138113" y="71378"/>
                </a:lnTo>
                <a:lnTo>
                  <a:pt x="138113" y="68997"/>
                </a:lnTo>
                <a:cubicBezTo>
                  <a:pt x="138113" y="62448"/>
                  <a:pt x="132755" y="57090"/>
                  <a:pt x="126206" y="5709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95400" y="1574800"/>
            <a:ext cx="287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Interpreting Coefficients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87400" y="20828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9" name="Shape 7"/>
          <p:cNvSpPr/>
          <p:nvPr/>
        </p:nvSpPr>
        <p:spPr>
          <a:xfrm>
            <a:off x="996950" y="2120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0" name="Text 8"/>
          <p:cNvSpPr/>
          <p:nvPr/>
        </p:nvSpPr>
        <p:spPr>
          <a:xfrm>
            <a:off x="1352550" y="2082800"/>
            <a:ext cx="295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Weekly &amp; Monthly RV Dominate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5200" y="2438400"/>
            <a:ext cx="7162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Coefficients on weekly and monthly components are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large and statistically significant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confirming strong persistence.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Medium- and long-term traders drive the bulk of volatility dynamics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intraday noise.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87400" y="35814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Shape 11"/>
          <p:cNvSpPr/>
          <p:nvPr/>
        </p:nvSpPr>
        <p:spPr>
          <a:xfrm>
            <a:off x="996950" y="3619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Text 12"/>
          <p:cNvSpPr/>
          <p:nvPr/>
        </p:nvSpPr>
        <p:spPr>
          <a:xfrm>
            <a:off x="1352550" y="3581400"/>
            <a:ext cx="180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VIX &amp; DXY Positive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65200" y="3937000"/>
            <a:ext cx="7162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 coefficients on VIX and DXY volatility confirm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risk spillovers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When global uncertainty rises or USD strengthens, USD/INR volatility increases systematically.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87400" y="50800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7" name="Shape 15"/>
          <p:cNvSpPr/>
          <p:nvPr/>
        </p:nvSpPr>
        <p:spPr>
          <a:xfrm>
            <a:off x="996950" y="5118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Text 16"/>
          <p:cNvSpPr/>
          <p:nvPr/>
        </p:nvSpPr>
        <p:spPr>
          <a:xfrm>
            <a:off x="1352550" y="5080000"/>
            <a:ext cx="342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Equity Effects Smaller but Consistent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65200" y="5435600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Equity market volatility shows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smaller but statistically significant impact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reflecting portfolio flow channels and investor sentiment transmission.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255000" y="1574800"/>
            <a:ext cx="50800" cy="7061200"/>
          </a:xfrm>
          <a:custGeom>
            <a:avLst/>
            <a:gdLst/>
            <a:ahLst/>
            <a:cxnLst/>
            <a:rect l="l" t="t" r="r" b="b"/>
            <a:pathLst>
              <a:path w="50800" h="7061200">
                <a:moveTo>
                  <a:pt x="0" y="0"/>
                </a:moveTo>
                <a:lnTo>
                  <a:pt x="50800" y="0"/>
                </a:lnTo>
                <a:lnTo>
                  <a:pt x="50800" y="7061200"/>
                </a:lnTo>
                <a:lnTo>
                  <a:pt x="0" y="7061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1" name="Shape 19"/>
          <p:cNvSpPr/>
          <p:nvPr/>
        </p:nvSpPr>
        <p:spPr>
          <a:xfrm>
            <a:off x="8521700" y="160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9062" y="28575"/>
                </a:moveTo>
                <a:lnTo>
                  <a:pt x="185738" y="28575"/>
                </a:lnTo>
                <a:cubicBezTo>
                  <a:pt x="188357" y="28575"/>
                  <a:pt x="190500" y="30718"/>
                  <a:pt x="190500" y="33338"/>
                </a:cubicBezTo>
                <a:lnTo>
                  <a:pt x="190500" y="57150"/>
                </a:lnTo>
                <a:lnTo>
                  <a:pt x="114300" y="57150"/>
                </a:lnTo>
                <a:lnTo>
                  <a:pt x="114300" y="33338"/>
                </a:lnTo>
                <a:cubicBezTo>
                  <a:pt x="114300" y="30718"/>
                  <a:pt x="116443" y="28575"/>
                  <a:pt x="119062" y="28575"/>
                </a:cubicBezTo>
                <a:close/>
                <a:moveTo>
                  <a:pt x="85725" y="33338"/>
                </a:moveTo>
                <a:lnTo>
                  <a:pt x="85725" y="57150"/>
                </a:lnTo>
                <a:lnTo>
                  <a:pt x="38100" y="57150"/>
                </a:lnTo>
                <a:cubicBezTo>
                  <a:pt x="17085" y="57150"/>
                  <a:pt x="0" y="74235"/>
                  <a:pt x="0" y="95250"/>
                </a:cubicBezTo>
                <a:lnTo>
                  <a:pt x="0" y="152400"/>
                </a:lnTo>
                <a:lnTo>
                  <a:pt x="304800" y="152400"/>
                </a:lnTo>
                <a:lnTo>
                  <a:pt x="304800" y="95250"/>
                </a:lnTo>
                <a:cubicBezTo>
                  <a:pt x="304800" y="74235"/>
                  <a:pt x="287715" y="57150"/>
                  <a:pt x="266700" y="57150"/>
                </a:cubicBezTo>
                <a:lnTo>
                  <a:pt x="219075" y="57150"/>
                </a:lnTo>
                <a:lnTo>
                  <a:pt x="219075" y="33338"/>
                </a:lnTo>
                <a:cubicBezTo>
                  <a:pt x="219075" y="14942"/>
                  <a:pt x="204133" y="0"/>
                  <a:pt x="185738" y="0"/>
                </a:cubicBezTo>
                <a:lnTo>
                  <a:pt x="119062" y="0"/>
                </a:lnTo>
                <a:cubicBezTo>
                  <a:pt x="100667" y="0"/>
                  <a:pt x="85725" y="14942"/>
                  <a:pt x="85725" y="33338"/>
                </a:cubicBezTo>
                <a:close/>
                <a:moveTo>
                  <a:pt x="304800" y="180975"/>
                </a:moveTo>
                <a:lnTo>
                  <a:pt x="190500" y="180975"/>
                </a:lnTo>
                <a:lnTo>
                  <a:pt x="190500" y="190500"/>
                </a:lnTo>
                <a:cubicBezTo>
                  <a:pt x="190500" y="201037"/>
                  <a:pt x="181987" y="209550"/>
                  <a:pt x="171450" y="209550"/>
                </a:cubicBezTo>
                <a:lnTo>
                  <a:pt x="133350" y="209550"/>
                </a:lnTo>
                <a:cubicBezTo>
                  <a:pt x="122813" y="209550"/>
                  <a:pt x="114300" y="201037"/>
                  <a:pt x="114300" y="190500"/>
                </a:cubicBezTo>
                <a:lnTo>
                  <a:pt x="114300" y="180975"/>
                </a:lnTo>
                <a:lnTo>
                  <a:pt x="0" y="180975"/>
                </a:ln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66700" y="285750"/>
                </a:lnTo>
                <a:cubicBezTo>
                  <a:pt x="287715" y="285750"/>
                  <a:pt x="304800" y="268665"/>
                  <a:pt x="304800" y="247650"/>
                </a:cubicBezTo>
                <a:lnTo>
                  <a:pt x="304800" y="18097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Text 20"/>
          <p:cNvSpPr/>
          <p:nvPr/>
        </p:nvSpPr>
        <p:spPr>
          <a:xfrm>
            <a:off x="9017000" y="1574800"/>
            <a:ext cx="255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Practical Applications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509000" y="20828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4" name="Shape 22"/>
          <p:cNvSpPr/>
          <p:nvPr/>
        </p:nvSpPr>
        <p:spPr>
          <a:xfrm>
            <a:off x="8747125" y="21209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42863" y="28575"/>
                </a:moveTo>
                <a:lnTo>
                  <a:pt x="128588" y="28575"/>
                </a:lnTo>
                <a:cubicBezTo>
                  <a:pt x="136490" y="28575"/>
                  <a:pt x="142875" y="34960"/>
                  <a:pt x="142875" y="42863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42863" y="71438"/>
                </a:lnTo>
                <a:cubicBezTo>
                  <a:pt x="34960" y="71438"/>
                  <a:pt x="28575" y="65053"/>
                  <a:pt x="28575" y="57150"/>
                </a:cubicBezTo>
                <a:lnTo>
                  <a:pt x="28575" y="42863"/>
                </a:lnTo>
                <a:cubicBezTo>
                  <a:pt x="28575" y="34960"/>
                  <a:pt x="34960" y="28575"/>
                  <a:pt x="42863" y="28575"/>
                </a:cubicBezTo>
                <a:close/>
                <a:moveTo>
                  <a:pt x="50006" y="103584"/>
                </a:moveTo>
                <a:cubicBezTo>
                  <a:pt x="50006" y="109498"/>
                  <a:pt x="45205" y="114300"/>
                  <a:pt x="39291" y="114300"/>
                </a:cubicBezTo>
                <a:cubicBezTo>
                  <a:pt x="33377" y="114300"/>
                  <a:pt x="28575" y="109498"/>
                  <a:pt x="28575" y="103584"/>
                </a:cubicBezTo>
                <a:cubicBezTo>
                  <a:pt x="28575" y="97670"/>
                  <a:pt x="33377" y="92869"/>
                  <a:pt x="39291" y="92869"/>
                </a:cubicBezTo>
                <a:cubicBezTo>
                  <a:pt x="45205" y="92869"/>
                  <a:pt x="50006" y="97670"/>
                  <a:pt x="50006" y="103584"/>
                </a:cubicBezTo>
                <a:close/>
                <a:moveTo>
                  <a:pt x="85725" y="114300"/>
                </a:moveTo>
                <a:cubicBezTo>
                  <a:pt x="79811" y="114300"/>
                  <a:pt x="75009" y="109498"/>
                  <a:pt x="75009" y="103584"/>
                </a:cubicBezTo>
                <a:cubicBezTo>
                  <a:pt x="75009" y="97670"/>
                  <a:pt x="79811" y="92869"/>
                  <a:pt x="85725" y="92869"/>
                </a:cubicBezTo>
                <a:cubicBezTo>
                  <a:pt x="91639" y="92869"/>
                  <a:pt x="96441" y="97670"/>
                  <a:pt x="96441" y="103584"/>
                </a:cubicBezTo>
                <a:cubicBezTo>
                  <a:pt x="96441" y="109498"/>
                  <a:pt x="91639" y="114300"/>
                  <a:pt x="85725" y="114300"/>
                </a:cubicBezTo>
                <a:close/>
                <a:moveTo>
                  <a:pt x="142875" y="103584"/>
                </a:moveTo>
                <a:cubicBezTo>
                  <a:pt x="142875" y="109498"/>
                  <a:pt x="138073" y="114300"/>
                  <a:pt x="132159" y="114300"/>
                </a:cubicBezTo>
                <a:cubicBezTo>
                  <a:pt x="126245" y="114300"/>
                  <a:pt x="121444" y="109498"/>
                  <a:pt x="121444" y="103584"/>
                </a:cubicBezTo>
                <a:cubicBezTo>
                  <a:pt x="121444" y="97670"/>
                  <a:pt x="126245" y="92869"/>
                  <a:pt x="132159" y="92869"/>
                </a:cubicBezTo>
                <a:cubicBezTo>
                  <a:pt x="138073" y="92869"/>
                  <a:pt x="142875" y="97670"/>
                  <a:pt x="142875" y="103584"/>
                </a:cubicBezTo>
                <a:close/>
                <a:moveTo>
                  <a:pt x="39291" y="157163"/>
                </a:moveTo>
                <a:cubicBezTo>
                  <a:pt x="33377" y="157163"/>
                  <a:pt x="28575" y="152361"/>
                  <a:pt x="28575" y="146447"/>
                </a:cubicBezTo>
                <a:cubicBezTo>
                  <a:pt x="28575" y="140533"/>
                  <a:pt x="33377" y="135731"/>
                  <a:pt x="39291" y="135731"/>
                </a:cubicBezTo>
                <a:cubicBezTo>
                  <a:pt x="45205" y="135731"/>
                  <a:pt x="50006" y="140533"/>
                  <a:pt x="50006" y="146447"/>
                </a:cubicBezTo>
                <a:cubicBezTo>
                  <a:pt x="50006" y="152361"/>
                  <a:pt x="45205" y="157163"/>
                  <a:pt x="39291" y="157163"/>
                </a:cubicBezTo>
                <a:close/>
                <a:moveTo>
                  <a:pt x="96441" y="146447"/>
                </a:moveTo>
                <a:cubicBezTo>
                  <a:pt x="96441" y="152361"/>
                  <a:pt x="91639" y="157163"/>
                  <a:pt x="85725" y="157163"/>
                </a:cubicBezTo>
                <a:cubicBezTo>
                  <a:pt x="79811" y="157163"/>
                  <a:pt x="75009" y="152361"/>
                  <a:pt x="75009" y="146447"/>
                </a:cubicBezTo>
                <a:cubicBezTo>
                  <a:pt x="75009" y="140533"/>
                  <a:pt x="79811" y="135731"/>
                  <a:pt x="85725" y="135731"/>
                </a:cubicBezTo>
                <a:cubicBezTo>
                  <a:pt x="91639" y="135731"/>
                  <a:pt x="96441" y="140533"/>
                  <a:pt x="96441" y="146447"/>
                </a:cubicBezTo>
                <a:close/>
                <a:moveTo>
                  <a:pt x="132159" y="157163"/>
                </a:moveTo>
                <a:cubicBezTo>
                  <a:pt x="126245" y="157163"/>
                  <a:pt x="121444" y="152361"/>
                  <a:pt x="121444" y="146447"/>
                </a:cubicBezTo>
                <a:cubicBezTo>
                  <a:pt x="121444" y="140533"/>
                  <a:pt x="126245" y="135731"/>
                  <a:pt x="132159" y="135731"/>
                </a:cubicBezTo>
                <a:cubicBezTo>
                  <a:pt x="138073" y="135731"/>
                  <a:pt x="142875" y="140533"/>
                  <a:pt x="142875" y="146447"/>
                </a:cubicBezTo>
                <a:cubicBezTo>
                  <a:pt x="142875" y="152361"/>
                  <a:pt x="138073" y="157163"/>
                  <a:pt x="132159" y="157163"/>
                </a:cubicBezTo>
                <a:close/>
                <a:moveTo>
                  <a:pt x="28575" y="189309"/>
                </a:moveTo>
                <a:cubicBezTo>
                  <a:pt x="28575" y="183371"/>
                  <a:pt x="33352" y="178594"/>
                  <a:pt x="39291" y="178594"/>
                </a:cubicBezTo>
                <a:lnTo>
                  <a:pt x="89297" y="178594"/>
                </a:lnTo>
                <a:cubicBezTo>
                  <a:pt x="95235" y="178594"/>
                  <a:pt x="100013" y="183371"/>
                  <a:pt x="100013" y="189309"/>
                </a:cubicBezTo>
                <a:cubicBezTo>
                  <a:pt x="100013" y="195248"/>
                  <a:pt x="95235" y="200025"/>
                  <a:pt x="89297" y="200025"/>
                </a:cubicBezTo>
                <a:lnTo>
                  <a:pt x="39291" y="200025"/>
                </a:lnTo>
                <a:cubicBezTo>
                  <a:pt x="33352" y="200025"/>
                  <a:pt x="28575" y="195248"/>
                  <a:pt x="28575" y="189309"/>
                </a:cubicBezTo>
                <a:close/>
                <a:moveTo>
                  <a:pt x="132159" y="178594"/>
                </a:moveTo>
                <a:cubicBezTo>
                  <a:pt x="138098" y="178594"/>
                  <a:pt x="142875" y="183371"/>
                  <a:pt x="142875" y="189309"/>
                </a:cubicBezTo>
                <a:cubicBezTo>
                  <a:pt x="142875" y="195248"/>
                  <a:pt x="138098" y="200025"/>
                  <a:pt x="132159" y="200025"/>
                </a:cubicBezTo>
                <a:cubicBezTo>
                  <a:pt x="126221" y="200025"/>
                  <a:pt x="121444" y="195248"/>
                  <a:pt x="121444" y="189309"/>
                </a:cubicBezTo>
                <a:cubicBezTo>
                  <a:pt x="121444" y="183371"/>
                  <a:pt x="126221" y="178594"/>
                  <a:pt x="132159" y="178594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3"/>
          <p:cNvSpPr/>
          <p:nvPr/>
        </p:nvSpPr>
        <p:spPr>
          <a:xfrm>
            <a:off x="9074150" y="2082800"/>
            <a:ext cx="176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FX Options Pricing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686800" y="2438400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forecasts directly feed into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Black-Scholes and stochastic volatility models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pricing USD/INR options, variance swaps, and other derivatives.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509000" y="32004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8" name="Shape 26"/>
          <p:cNvSpPr/>
          <p:nvPr/>
        </p:nvSpPr>
        <p:spPr>
          <a:xfrm>
            <a:off x="8718550" y="3238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9" name="Text 27"/>
          <p:cNvSpPr/>
          <p:nvPr/>
        </p:nvSpPr>
        <p:spPr>
          <a:xfrm>
            <a:off x="9074150" y="3200400"/>
            <a:ext cx="234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Hedging Strategy Design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686800" y="3556000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Corporations and banks can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 hedge ratios and tenor selection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based on predicted volatility regimes, reducing costs and improving effectiveness.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509000" y="43180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2" name="Shape 30"/>
          <p:cNvSpPr/>
          <p:nvPr/>
        </p:nvSpPr>
        <p:spPr>
          <a:xfrm>
            <a:off x="8718550" y="4356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1399" y="9019"/>
                </a:moveTo>
                <a:cubicBezTo>
                  <a:pt x="117024" y="6519"/>
                  <a:pt x="111621" y="6519"/>
                  <a:pt x="107201" y="9019"/>
                </a:cubicBezTo>
                <a:lnTo>
                  <a:pt x="7188" y="66169"/>
                </a:lnTo>
                <a:cubicBezTo>
                  <a:pt x="1563" y="69384"/>
                  <a:pt x="-1206" y="75992"/>
                  <a:pt x="446" y="82242"/>
                </a:cubicBezTo>
                <a:cubicBezTo>
                  <a:pt x="2098" y="88493"/>
                  <a:pt x="7813" y="92869"/>
                  <a:pt x="14288" y="92869"/>
                </a:cubicBezTo>
                <a:lnTo>
                  <a:pt x="28575" y="92869"/>
                </a:lnTo>
                <a:lnTo>
                  <a:pt x="28575" y="185738"/>
                </a:lnTo>
                <a:lnTo>
                  <a:pt x="28575" y="185738"/>
                </a:lnTo>
                <a:lnTo>
                  <a:pt x="5715" y="202883"/>
                </a:lnTo>
                <a:cubicBezTo>
                  <a:pt x="2098" y="205561"/>
                  <a:pt x="0" y="209803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214313" y="228600"/>
                </a:lnTo>
                <a:cubicBezTo>
                  <a:pt x="222215" y="228600"/>
                  <a:pt x="228600" y="222215"/>
                  <a:pt x="228600" y="214313"/>
                </a:cubicBezTo>
                <a:cubicBezTo>
                  <a:pt x="228600" y="209803"/>
                  <a:pt x="226502" y="205561"/>
                  <a:pt x="222885" y="202883"/>
                </a:cubicBezTo>
                <a:lnTo>
                  <a:pt x="200025" y="185738"/>
                </a:lnTo>
                <a:lnTo>
                  <a:pt x="200025" y="92869"/>
                </a:lnTo>
                <a:lnTo>
                  <a:pt x="214313" y="92869"/>
                </a:lnTo>
                <a:cubicBezTo>
                  <a:pt x="220787" y="92869"/>
                  <a:pt x="226457" y="88493"/>
                  <a:pt x="228109" y="82242"/>
                </a:cubicBezTo>
                <a:cubicBezTo>
                  <a:pt x="229761" y="75992"/>
                  <a:pt x="226993" y="69384"/>
                  <a:pt x="221367" y="66169"/>
                </a:cubicBezTo>
                <a:lnTo>
                  <a:pt x="121354" y="9019"/>
                </a:lnTo>
                <a:close/>
                <a:moveTo>
                  <a:pt x="178594" y="92869"/>
                </a:moveTo>
                <a:lnTo>
                  <a:pt x="178594" y="185738"/>
                </a:lnTo>
                <a:lnTo>
                  <a:pt x="150019" y="185738"/>
                </a:lnTo>
                <a:lnTo>
                  <a:pt x="150019" y="92869"/>
                </a:lnTo>
                <a:lnTo>
                  <a:pt x="178594" y="92869"/>
                </a:lnTo>
                <a:close/>
                <a:moveTo>
                  <a:pt x="128588" y="92869"/>
                </a:moveTo>
                <a:lnTo>
                  <a:pt x="128588" y="185738"/>
                </a:lnTo>
                <a:lnTo>
                  <a:pt x="100013" y="185738"/>
                </a:lnTo>
                <a:lnTo>
                  <a:pt x="100013" y="92869"/>
                </a:lnTo>
                <a:lnTo>
                  <a:pt x="128588" y="92869"/>
                </a:lnTo>
                <a:close/>
                <a:moveTo>
                  <a:pt x="78581" y="92869"/>
                </a:moveTo>
                <a:lnTo>
                  <a:pt x="78581" y="185738"/>
                </a:lnTo>
                <a:lnTo>
                  <a:pt x="50006" y="185738"/>
                </a:lnTo>
                <a:lnTo>
                  <a:pt x="50006" y="92869"/>
                </a:lnTo>
                <a:lnTo>
                  <a:pt x="78581" y="92869"/>
                </a:lnTo>
                <a:close/>
                <a:moveTo>
                  <a:pt x="114300" y="42863"/>
                </a:moveTo>
                <a:cubicBezTo>
                  <a:pt x="122185" y="42863"/>
                  <a:pt x="128588" y="49265"/>
                  <a:pt x="128588" y="57150"/>
                </a:cubicBezTo>
                <a:cubicBezTo>
                  <a:pt x="128588" y="65035"/>
                  <a:pt x="122185" y="71438"/>
                  <a:pt x="114300" y="71438"/>
                </a:cubicBezTo>
                <a:cubicBezTo>
                  <a:pt x="106415" y="71438"/>
                  <a:pt x="100013" y="65035"/>
                  <a:pt x="100013" y="57150"/>
                </a:cubicBezTo>
                <a:cubicBezTo>
                  <a:pt x="100013" y="49265"/>
                  <a:pt x="106415" y="42863"/>
                  <a:pt x="114300" y="4286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3" name="Text 31"/>
          <p:cNvSpPr/>
          <p:nvPr/>
        </p:nvSpPr>
        <p:spPr>
          <a:xfrm>
            <a:off x="9074150" y="4318000"/>
            <a:ext cx="241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Treasury Risk Forecasting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86800" y="4673600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Treasury departments can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forecast Value-at-Risk (VaR) and Expected Shortfall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more accurately, improving capital allocation and risk limits.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09000" y="54356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Shape 34"/>
          <p:cNvSpPr/>
          <p:nvPr/>
        </p:nvSpPr>
        <p:spPr>
          <a:xfrm>
            <a:off x="8718550" y="5473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7" name="Text 35"/>
          <p:cNvSpPr/>
          <p:nvPr/>
        </p:nvSpPr>
        <p:spPr>
          <a:xfrm>
            <a:off x="9074150" y="5435600"/>
            <a:ext cx="313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Stress Testing Currency Exposure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686800" y="5791200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Scenario analysis: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"What happens to USD/INR volatility if VIX spikes to 50?"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Model coefficients quantify spillover magnitudes.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93760" y="6954524"/>
            <a:ext cx="7246620" cy="1671320"/>
          </a:xfrm>
          <a:custGeom>
            <a:avLst/>
            <a:gdLst/>
            <a:ahLst/>
            <a:cxnLst/>
            <a:rect l="l" t="t" r="r" b="b"/>
            <a:pathLst>
              <a:path w="7246620" h="1671320">
                <a:moveTo>
                  <a:pt x="0" y="0"/>
                </a:moveTo>
                <a:lnTo>
                  <a:pt x="7246620" y="0"/>
                </a:lnTo>
                <a:lnTo>
                  <a:pt x="7246620" y="1671320"/>
                </a:lnTo>
                <a:lnTo>
                  <a:pt x="0" y="16713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662670" y="7167885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1" name="Text 39"/>
          <p:cNvSpPr/>
          <p:nvPr/>
        </p:nvSpPr>
        <p:spPr>
          <a:xfrm>
            <a:off x="8955564" y="7117085"/>
            <a:ext cx="671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 for Practitioners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955564" y="7472685"/>
            <a:ext cx="67183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model provides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interpretable, actionable forecasts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connect volatility drivers to real-world economic mechanisms, enabling better decision-making.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rawpixel.com/db38efd7b6119ba755f6e8dced554e63507a8f5b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33325" b="33325"/>
          <a:stretch/>
        </p:blipFill>
        <p:spPr>
          <a:xfrm>
            <a:off x="0" y="0"/>
            <a:ext cx="16256000" cy="9663601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663601"/>
          </a:xfrm>
          <a:custGeom>
            <a:avLst/>
            <a:gdLst/>
            <a:ahLst/>
            <a:cxnLst/>
            <a:rect l="l" t="t" r="r" b="b"/>
            <a:pathLst>
              <a:path w="16256000" h="9663601">
                <a:moveTo>
                  <a:pt x="0" y="0"/>
                </a:moveTo>
                <a:lnTo>
                  <a:pt x="16256000" y="0"/>
                </a:lnTo>
                <a:lnTo>
                  <a:pt x="16256000" y="9663601"/>
                </a:lnTo>
                <a:lnTo>
                  <a:pt x="0" y="9663601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A1A">
                  <a:alpha val="95000"/>
                </a:srgbClr>
              </a:gs>
              <a:gs pos="50000">
                <a:srgbClr val="1A1A1A">
                  <a:alpha val="90000"/>
                </a:srgbClr>
              </a:gs>
              <a:gs pos="100000">
                <a:srgbClr val="4A5568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49993" y="517492"/>
            <a:ext cx="44999" cy="539992"/>
          </a:xfrm>
          <a:custGeom>
            <a:avLst/>
            <a:gdLst/>
            <a:ahLst/>
            <a:cxnLst/>
            <a:rect l="l" t="t" r="r" b="b"/>
            <a:pathLst>
              <a:path w="44999" h="539992">
                <a:moveTo>
                  <a:pt x="0" y="0"/>
                </a:moveTo>
                <a:lnTo>
                  <a:pt x="44999" y="0"/>
                </a:lnTo>
                <a:lnTo>
                  <a:pt x="44999" y="539992"/>
                </a:lnTo>
                <a:lnTo>
                  <a:pt x="0" y="539992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5" name="Text 2"/>
          <p:cNvSpPr/>
          <p:nvPr/>
        </p:nvSpPr>
        <p:spPr>
          <a:xfrm>
            <a:off x="629990" y="449993"/>
            <a:ext cx="5512415" cy="224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0" b="1" spc="62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Summary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9990" y="674990"/>
            <a:ext cx="5636163" cy="4499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189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Conclusion &amp; References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58993" y="1403978"/>
            <a:ext cx="6047907" cy="5260419"/>
          </a:xfrm>
          <a:custGeom>
            <a:avLst/>
            <a:gdLst/>
            <a:ahLst/>
            <a:cxnLst/>
            <a:rect l="l" t="t" r="r" b="b"/>
            <a:pathLst>
              <a:path w="6047907" h="5260419">
                <a:moveTo>
                  <a:pt x="0" y="0"/>
                </a:moveTo>
                <a:lnTo>
                  <a:pt x="6047907" y="0"/>
                </a:lnTo>
                <a:lnTo>
                  <a:pt x="6047907" y="5260419"/>
                </a:lnTo>
                <a:lnTo>
                  <a:pt x="0" y="526041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681740" y="1944396"/>
            <a:ext cx="269996" cy="269996"/>
          </a:xfrm>
          <a:custGeom>
            <a:avLst/>
            <a:gdLst/>
            <a:ahLst/>
            <a:cxnLst/>
            <a:rect l="l" t="t" r="r" b="b"/>
            <a:pathLst>
              <a:path w="269996" h="269996">
                <a:moveTo>
                  <a:pt x="134998" y="269996"/>
                </a:moveTo>
                <a:cubicBezTo>
                  <a:pt x="209505" y="269996"/>
                  <a:pt x="269996" y="209505"/>
                  <a:pt x="269996" y="134998"/>
                </a:cubicBezTo>
                <a:cubicBezTo>
                  <a:pt x="269996" y="60491"/>
                  <a:pt x="209505" y="0"/>
                  <a:pt x="134998" y="0"/>
                </a:cubicBezTo>
                <a:cubicBezTo>
                  <a:pt x="60491" y="0"/>
                  <a:pt x="0" y="60491"/>
                  <a:pt x="0" y="134998"/>
                </a:cubicBezTo>
                <a:cubicBezTo>
                  <a:pt x="0" y="209505"/>
                  <a:pt x="60491" y="269996"/>
                  <a:pt x="134998" y="269996"/>
                </a:cubicBezTo>
                <a:close/>
                <a:moveTo>
                  <a:pt x="179505" y="112164"/>
                </a:moveTo>
                <a:lnTo>
                  <a:pt x="137318" y="179663"/>
                </a:lnTo>
                <a:cubicBezTo>
                  <a:pt x="135103" y="183196"/>
                  <a:pt x="131307" y="185411"/>
                  <a:pt x="127141" y="185622"/>
                </a:cubicBezTo>
                <a:cubicBezTo>
                  <a:pt x="122975" y="185833"/>
                  <a:pt x="118967" y="183935"/>
                  <a:pt x="116488" y="180560"/>
                </a:cubicBezTo>
                <a:lnTo>
                  <a:pt x="91176" y="146810"/>
                </a:lnTo>
                <a:cubicBezTo>
                  <a:pt x="86958" y="141220"/>
                  <a:pt x="88118" y="133310"/>
                  <a:pt x="93708" y="129092"/>
                </a:cubicBezTo>
                <a:cubicBezTo>
                  <a:pt x="99297" y="124873"/>
                  <a:pt x="107207" y="126033"/>
                  <a:pt x="111426" y="131623"/>
                </a:cubicBezTo>
                <a:lnTo>
                  <a:pt x="125664" y="150607"/>
                </a:lnTo>
                <a:lnTo>
                  <a:pt x="158042" y="98770"/>
                </a:lnTo>
                <a:cubicBezTo>
                  <a:pt x="161734" y="92864"/>
                  <a:pt x="169538" y="91018"/>
                  <a:pt x="175497" y="94762"/>
                </a:cubicBezTo>
                <a:cubicBezTo>
                  <a:pt x="181456" y="98506"/>
                  <a:pt x="183249" y="106258"/>
                  <a:pt x="179505" y="11221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9" name="Text 6"/>
          <p:cNvSpPr/>
          <p:nvPr/>
        </p:nvSpPr>
        <p:spPr>
          <a:xfrm>
            <a:off x="1120483" y="1921897"/>
            <a:ext cx="1743723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7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Conclusion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490" y="2371890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1" name="Shape 8"/>
          <p:cNvSpPr/>
          <p:nvPr/>
        </p:nvSpPr>
        <p:spPr>
          <a:xfrm>
            <a:off x="785800" y="2416889"/>
            <a:ext cx="151873" cy="202497"/>
          </a:xfrm>
          <a:custGeom>
            <a:avLst/>
            <a:gdLst/>
            <a:ahLst/>
            <a:cxnLst/>
            <a:rect l="l" t="t" r="r" b="b"/>
            <a:pathLst>
              <a:path w="151873" h="202497">
                <a:moveTo>
                  <a:pt x="21792" y="29030"/>
                </a:moveTo>
                <a:cubicBezTo>
                  <a:pt x="16848" y="24086"/>
                  <a:pt x="8820" y="24086"/>
                  <a:pt x="3876" y="29030"/>
                </a:cubicBezTo>
                <a:cubicBezTo>
                  <a:pt x="-1068" y="33974"/>
                  <a:pt x="-1068" y="42002"/>
                  <a:pt x="3876" y="46946"/>
                </a:cubicBezTo>
                <a:lnTo>
                  <a:pt x="58218" y="101248"/>
                </a:lnTo>
                <a:lnTo>
                  <a:pt x="3915" y="155590"/>
                </a:lnTo>
                <a:cubicBezTo>
                  <a:pt x="-1028" y="160534"/>
                  <a:pt x="-1028" y="168563"/>
                  <a:pt x="3915" y="173507"/>
                </a:cubicBezTo>
                <a:cubicBezTo>
                  <a:pt x="8859" y="178450"/>
                  <a:pt x="16888" y="178450"/>
                  <a:pt x="21832" y="173507"/>
                </a:cubicBezTo>
                <a:lnTo>
                  <a:pt x="76134" y="119165"/>
                </a:lnTo>
                <a:lnTo>
                  <a:pt x="130476" y="173467"/>
                </a:lnTo>
                <a:cubicBezTo>
                  <a:pt x="135420" y="178411"/>
                  <a:pt x="143448" y="178411"/>
                  <a:pt x="148392" y="173467"/>
                </a:cubicBezTo>
                <a:cubicBezTo>
                  <a:pt x="153336" y="168523"/>
                  <a:pt x="153336" y="160495"/>
                  <a:pt x="148392" y="155551"/>
                </a:cubicBezTo>
                <a:lnTo>
                  <a:pt x="94050" y="101248"/>
                </a:lnTo>
                <a:lnTo>
                  <a:pt x="148353" y="46907"/>
                </a:lnTo>
                <a:cubicBezTo>
                  <a:pt x="153296" y="41963"/>
                  <a:pt x="153296" y="33934"/>
                  <a:pt x="148353" y="28990"/>
                </a:cubicBezTo>
                <a:cubicBezTo>
                  <a:pt x="143409" y="24047"/>
                  <a:pt x="135380" y="24047"/>
                  <a:pt x="130436" y="28990"/>
                </a:cubicBezTo>
                <a:lnTo>
                  <a:pt x="76134" y="83332"/>
                </a:lnTo>
                <a:lnTo>
                  <a:pt x="21792" y="2903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2" name="Text 9"/>
          <p:cNvSpPr/>
          <p:nvPr/>
        </p:nvSpPr>
        <p:spPr>
          <a:xfrm>
            <a:off x="1030625" y="2371890"/>
            <a:ext cx="5377417" cy="87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linear models fail due to poor structure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because linearity itself is inadequate. Single-horizon regression cannot capture multi-scale volatility dynamics.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70490" y="3339375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Shape 11"/>
          <p:cNvSpPr/>
          <p:nvPr/>
        </p:nvSpPr>
        <p:spPr>
          <a:xfrm>
            <a:off x="773144" y="3384374"/>
            <a:ext cx="177185" cy="202497"/>
          </a:xfrm>
          <a:custGeom>
            <a:avLst/>
            <a:gdLst/>
            <a:ahLst/>
            <a:cxnLst/>
            <a:rect l="l" t="t" r="r" b="b"/>
            <a:pathLst>
              <a:path w="177185" h="202497">
                <a:moveTo>
                  <a:pt x="171964" y="27725"/>
                </a:moveTo>
                <a:cubicBezTo>
                  <a:pt x="177620" y="31838"/>
                  <a:pt x="178885" y="39748"/>
                  <a:pt x="174772" y="45404"/>
                </a:cubicBezTo>
                <a:lnTo>
                  <a:pt x="73524" y="184620"/>
                </a:lnTo>
                <a:cubicBezTo>
                  <a:pt x="71349" y="187626"/>
                  <a:pt x="67987" y="189485"/>
                  <a:pt x="64269" y="189801"/>
                </a:cubicBezTo>
                <a:cubicBezTo>
                  <a:pt x="60551" y="190118"/>
                  <a:pt x="56952" y="188733"/>
                  <a:pt x="54342" y="186123"/>
                </a:cubicBezTo>
                <a:lnTo>
                  <a:pt x="3718" y="135499"/>
                </a:lnTo>
                <a:cubicBezTo>
                  <a:pt x="-1226" y="130555"/>
                  <a:pt x="-1226" y="122526"/>
                  <a:pt x="3718" y="117583"/>
                </a:cubicBezTo>
                <a:cubicBezTo>
                  <a:pt x="8661" y="112639"/>
                  <a:pt x="16690" y="112639"/>
                  <a:pt x="21634" y="117583"/>
                </a:cubicBezTo>
                <a:lnTo>
                  <a:pt x="61777" y="157726"/>
                </a:lnTo>
                <a:lnTo>
                  <a:pt x="154325" y="30493"/>
                </a:lnTo>
                <a:cubicBezTo>
                  <a:pt x="158438" y="24838"/>
                  <a:pt x="166348" y="23572"/>
                  <a:pt x="172004" y="2768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5" name="Text 12"/>
          <p:cNvSpPr/>
          <p:nvPr/>
        </p:nvSpPr>
        <p:spPr>
          <a:xfrm>
            <a:off x="1030625" y="3339375"/>
            <a:ext cx="5377417" cy="87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HAR-RV-X restores predictive power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incorporating economic structure: multi-horizon persistence and cross-market spillovers. R² ≈ 0.44 exceeds literature benchmarks.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70490" y="4306860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7" name="Shape 14"/>
          <p:cNvSpPr/>
          <p:nvPr/>
        </p:nvSpPr>
        <p:spPr>
          <a:xfrm>
            <a:off x="760488" y="4351859"/>
            <a:ext cx="202497" cy="202497"/>
          </a:xfrm>
          <a:custGeom>
            <a:avLst/>
            <a:gdLst/>
            <a:ahLst/>
            <a:cxnLst/>
            <a:rect l="l" t="t" r="r" b="b"/>
            <a:pathLst>
              <a:path w="202497" h="202497">
                <a:moveTo>
                  <a:pt x="47460" y="22148"/>
                </a:moveTo>
                <a:cubicBezTo>
                  <a:pt x="47460" y="9927"/>
                  <a:pt x="57387" y="0"/>
                  <a:pt x="69608" y="0"/>
                </a:cubicBezTo>
                <a:lnTo>
                  <a:pt x="79100" y="0"/>
                </a:lnTo>
                <a:cubicBezTo>
                  <a:pt x="86101" y="0"/>
                  <a:pt x="91756" y="5656"/>
                  <a:pt x="91756" y="12656"/>
                </a:cubicBezTo>
                <a:lnTo>
                  <a:pt x="91756" y="189841"/>
                </a:lnTo>
                <a:cubicBezTo>
                  <a:pt x="91756" y="196841"/>
                  <a:pt x="86101" y="202497"/>
                  <a:pt x="79100" y="202497"/>
                </a:cubicBezTo>
                <a:lnTo>
                  <a:pt x="66444" y="202497"/>
                </a:lnTo>
                <a:cubicBezTo>
                  <a:pt x="54658" y="202497"/>
                  <a:pt x="44731" y="194429"/>
                  <a:pt x="41923" y="183513"/>
                </a:cubicBezTo>
                <a:cubicBezTo>
                  <a:pt x="41646" y="183513"/>
                  <a:pt x="41409" y="183513"/>
                  <a:pt x="41132" y="183513"/>
                </a:cubicBezTo>
                <a:cubicBezTo>
                  <a:pt x="23651" y="183513"/>
                  <a:pt x="9492" y="169354"/>
                  <a:pt x="9492" y="151873"/>
                </a:cubicBezTo>
                <a:cubicBezTo>
                  <a:pt x="9492" y="144754"/>
                  <a:pt x="11865" y="138188"/>
                  <a:pt x="15820" y="132889"/>
                </a:cubicBezTo>
                <a:cubicBezTo>
                  <a:pt x="8147" y="127114"/>
                  <a:pt x="3164" y="117939"/>
                  <a:pt x="3164" y="107576"/>
                </a:cubicBezTo>
                <a:cubicBezTo>
                  <a:pt x="3164" y="95355"/>
                  <a:pt x="10125" y="84716"/>
                  <a:pt x="20250" y="79456"/>
                </a:cubicBezTo>
                <a:cubicBezTo>
                  <a:pt x="17442" y="74710"/>
                  <a:pt x="15820" y="69173"/>
                  <a:pt x="15820" y="63280"/>
                </a:cubicBezTo>
                <a:cubicBezTo>
                  <a:pt x="15820" y="45799"/>
                  <a:pt x="29979" y="31640"/>
                  <a:pt x="47460" y="31640"/>
                </a:cubicBezTo>
                <a:lnTo>
                  <a:pt x="47460" y="22148"/>
                </a:lnTo>
                <a:close/>
                <a:moveTo>
                  <a:pt x="155037" y="22148"/>
                </a:moveTo>
                <a:lnTo>
                  <a:pt x="155037" y="31640"/>
                </a:lnTo>
                <a:cubicBezTo>
                  <a:pt x="172518" y="31640"/>
                  <a:pt x="186677" y="45799"/>
                  <a:pt x="186677" y="63280"/>
                </a:cubicBezTo>
                <a:cubicBezTo>
                  <a:pt x="186677" y="69213"/>
                  <a:pt x="185055" y="74750"/>
                  <a:pt x="182247" y="79456"/>
                </a:cubicBezTo>
                <a:cubicBezTo>
                  <a:pt x="192412" y="84716"/>
                  <a:pt x="199333" y="95316"/>
                  <a:pt x="199333" y="107576"/>
                </a:cubicBezTo>
                <a:cubicBezTo>
                  <a:pt x="199333" y="117939"/>
                  <a:pt x="194350" y="127114"/>
                  <a:pt x="186677" y="132889"/>
                </a:cubicBezTo>
                <a:cubicBezTo>
                  <a:pt x="190632" y="138188"/>
                  <a:pt x="193005" y="144754"/>
                  <a:pt x="193005" y="151873"/>
                </a:cubicBezTo>
                <a:cubicBezTo>
                  <a:pt x="193005" y="169354"/>
                  <a:pt x="178846" y="183513"/>
                  <a:pt x="161365" y="183513"/>
                </a:cubicBezTo>
                <a:cubicBezTo>
                  <a:pt x="161088" y="183513"/>
                  <a:pt x="160851" y="183513"/>
                  <a:pt x="160574" y="183513"/>
                </a:cubicBezTo>
                <a:cubicBezTo>
                  <a:pt x="157766" y="194429"/>
                  <a:pt x="147839" y="202497"/>
                  <a:pt x="136053" y="202497"/>
                </a:cubicBezTo>
                <a:lnTo>
                  <a:pt x="123397" y="202497"/>
                </a:lnTo>
                <a:cubicBezTo>
                  <a:pt x="116396" y="202497"/>
                  <a:pt x="110740" y="196841"/>
                  <a:pt x="110740" y="189841"/>
                </a:cubicBezTo>
                <a:lnTo>
                  <a:pt x="110740" y="12656"/>
                </a:lnTo>
                <a:cubicBezTo>
                  <a:pt x="110740" y="5656"/>
                  <a:pt x="116396" y="0"/>
                  <a:pt x="123397" y="0"/>
                </a:cubicBezTo>
                <a:lnTo>
                  <a:pt x="132889" y="0"/>
                </a:lnTo>
                <a:cubicBezTo>
                  <a:pt x="145110" y="0"/>
                  <a:pt x="155037" y="9927"/>
                  <a:pt x="155037" y="2214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Text 15"/>
          <p:cNvSpPr/>
          <p:nvPr/>
        </p:nvSpPr>
        <p:spPr>
          <a:xfrm>
            <a:off x="1030625" y="4306860"/>
            <a:ext cx="5377417" cy="87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≠ weak when economically structured.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 HAR framework demonstrates that interpretable linear models can achieve high explanatory power when properly specified.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70490" y="5274345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0" name="Shape 17"/>
          <p:cNvSpPr/>
          <p:nvPr/>
        </p:nvSpPr>
        <p:spPr>
          <a:xfrm>
            <a:off x="760488" y="5319344"/>
            <a:ext cx="202497" cy="202497"/>
          </a:xfrm>
          <a:custGeom>
            <a:avLst/>
            <a:gdLst/>
            <a:ahLst/>
            <a:cxnLst/>
            <a:rect l="l" t="t" r="r" b="b"/>
            <a:pathLst>
              <a:path w="202497" h="202497">
                <a:moveTo>
                  <a:pt x="57071" y="0"/>
                </a:moveTo>
                <a:lnTo>
                  <a:pt x="145663" y="0"/>
                </a:lnTo>
                <a:cubicBezTo>
                  <a:pt x="156144" y="0"/>
                  <a:pt x="164687" y="8622"/>
                  <a:pt x="164291" y="19063"/>
                </a:cubicBezTo>
                <a:cubicBezTo>
                  <a:pt x="164212" y="21159"/>
                  <a:pt x="164133" y="23256"/>
                  <a:pt x="164015" y="25312"/>
                </a:cubicBezTo>
                <a:lnTo>
                  <a:pt x="183631" y="25312"/>
                </a:lnTo>
                <a:cubicBezTo>
                  <a:pt x="193954" y="25312"/>
                  <a:pt x="203051" y="33855"/>
                  <a:pt x="202260" y="45008"/>
                </a:cubicBezTo>
                <a:cubicBezTo>
                  <a:pt x="199293" y="86022"/>
                  <a:pt x="178332" y="108565"/>
                  <a:pt x="155590" y="120351"/>
                </a:cubicBezTo>
                <a:cubicBezTo>
                  <a:pt x="149341" y="123594"/>
                  <a:pt x="142974" y="126007"/>
                  <a:pt x="136923" y="127787"/>
                </a:cubicBezTo>
                <a:cubicBezTo>
                  <a:pt x="128934" y="139098"/>
                  <a:pt x="120628" y="145070"/>
                  <a:pt x="114023" y="148274"/>
                </a:cubicBezTo>
                <a:lnTo>
                  <a:pt x="114023" y="177185"/>
                </a:lnTo>
                <a:lnTo>
                  <a:pt x="139335" y="177185"/>
                </a:lnTo>
                <a:cubicBezTo>
                  <a:pt x="146336" y="177185"/>
                  <a:pt x="151991" y="182840"/>
                  <a:pt x="151991" y="189841"/>
                </a:cubicBezTo>
                <a:cubicBezTo>
                  <a:pt x="151991" y="196841"/>
                  <a:pt x="146336" y="202497"/>
                  <a:pt x="139335" y="202497"/>
                </a:cubicBezTo>
                <a:lnTo>
                  <a:pt x="63399" y="202497"/>
                </a:lnTo>
                <a:cubicBezTo>
                  <a:pt x="56399" y="202497"/>
                  <a:pt x="50743" y="196841"/>
                  <a:pt x="50743" y="189841"/>
                </a:cubicBezTo>
                <a:cubicBezTo>
                  <a:pt x="50743" y="182840"/>
                  <a:pt x="56399" y="177185"/>
                  <a:pt x="63399" y="177185"/>
                </a:cubicBezTo>
                <a:lnTo>
                  <a:pt x="88711" y="177185"/>
                </a:lnTo>
                <a:lnTo>
                  <a:pt x="88711" y="148274"/>
                </a:lnTo>
                <a:cubicBezTo>
                  <a:pt x="82383" y="145228"/>
                  <a:pt x="74513" y="139573"/>
                  <a:pt x="66840" y="129171"/>
                </a:cubicBezTo>
                <a:cubicBezTo>
                  <a:pt x="59563" y="127272"/>
                  <a:pt x="51653" y="124385"/>
                  <a:pt x="43940" y="120035"/>
                </a:cubicBezTo>
                <a:cubicBezTo>
                  <a:pt x="22544" y="108051"/>
                  <a:pt x="3243" y="85468"/>
                  <a:pt x="475" y="44929"/>
                </a:cubicBezTo>
                <a:cubicBezTo>
                  <a:pt x="-277" y="33815"/>
                  <a:pt x="8780" y="25273"/>
                  <a:pt x="19103" y="25273"/>
                </a:cubicBezTo>
                <a:lnTo>
                  <a:pt x="38720" y="25273"/>
                </a:lnTo>
                <a:cubicBezTo>
                  <a:pt x="38601" y="23216"/>
                  <a:pt x="38522" y="21159"/>
                  <a:pt x="38443" y="19024"/>
                </a:cubicBezTo>
                <a:cubicBezTo>
                  <a:pt x="38047" y="8543"/>
                  <a:pt x="46590" y="-40"/>
                  <a:pt x="57071" y="-40"/>
                </a:cubicBezTo>
                <a:close/>
                <a:moveTo>
                  <a:pt x="40143" y="44296"/>
                </a:moveTo>
                <a:lnTo>
                  <a:pt x="19419" y="44296"/>
                </a:lnTo>
                <a:cubicBezTo>
                  <a:pt x="21871" y="77795"/>
                  <a:pt x="37256" y="94564"/>
                  <a:pt x="53116" y="103463"/>
                </a:cubicBezTo>
                <a:cubicBezTo>
                  <a:pt x="47421" y="88711"/>
                  <a:pt x="42714" y="69450"/>
                  <a:pt x="40143" y="44296"/>
                </a:cubicBezTo>
                <a:close/>
                <a:moveTo>
                  <a:pt x="150291" y="101565"/>
                </a:moveTo>
                <a:cubicBezTo>
                  <a:pt x="166308" y="92152"/>
                  <a:pt x="180784" y="75422"/>
                  <a:pt x="183236" y="44296"/>
                </a:cubicBezTo>
                <a:lnTo>
                  <a:pt x="162551" y="44296"/>
                </a:lnTo>
                <a:cubicBezTo>
                  <a:pt x="160099" y="68382"/>
                  <a:pt x="155669" y="87089"/>
                  <a:pt x="150291" y="10156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1" name="Text 18"/>
          <p:cNvSpPr/>
          <p:nvPr/>
        </p:nvSpPr>
        <p:spPr>
          <a:xfrm>
            <a:off x="1030625" y="5274345"/>
            <a:ext cx="5377417" cy="87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is complete within stated scope.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It delivers interpretable, economically motivated volatility forecasts for USD/INR using only linear methods and public data.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454493" y="6818380"/>
            <a:ext cx="6061407" cy="1358979"/>
          </a:xfrm>
          <a:custGeom>
            <a:avLst/>
            <a:gdLst/>
            <a:ahLst/>
            <a:cxnLst/>
            <a:rect l="l" t="t" r="r" b="b"/>
            <a:pathLst>
              <a:path w="6061407" h="1358979">
                <a:moveTo>
                  <a:pt x="0" y="0"/>
                </a:moveTo>
                <a:lnTo>
                  <a:pt x="6061407" y="0"/>
                </a:lnTo>
                <a:lnTo>
                  <a:pt x="6061407" y="1358979"/>
                </a:lnTo>
                <a:lnTo>
                  <a:pt x="0" y="1358979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636178" y="7002874"/>
            <a:ext cx="196872" cy="224997"/>
          </a:xfrm>
          <a:custGeom>
            <a:avLst/>
            <a:gdLst/>
            <a:ahLst/>
            <a:cxnLst/>
            <a:rect l="l" t="t" r="r" b="b"/>
            <a:pathLst>
              <a:path w="196872" h="224997">
                <a:moveTo>
                  <a:pt x="0" y="94920"/>
                </a:moveTo>
                <a:cubicBezTo>
                  <a:pt x="0" y="65785"/>
                  <a:pt x="23598" y="42187"/>
                  <a:pt x="52734" y="42187"/>
                </a:cubicBezTo>
                <a:lnTo>
                  <a:pt x="56249" y="42187"/>
                </a:lnTo>
                <a:cubicBezTo>
                  <a:pt x="64027" y="42187"/>
                  <a:pt x="70311" y="48471"/>
                  <a:pt x="70311" y="56249"/>
                </a:cubicBezTo>
                <a:cubicBezTo>
                  <a:pt x="70311" y="64027"/>
                  <a:pt x="64027" y="70311"/>
                  <a:pt x="56249" y="70311"/>
                </a:cubicBezTo>
                <a:lnTo>
                  <a:pt x="52734" y="70311"/>
                </a:lnTo>
                <a:cubicBezTo>
                  <a:pt x="39155" y="70311"/>
                  <a:pt x="28125" y="81342"/>
                  <a:pt x="28125" y="94920"/>
                </a:cubicBezTo>
                <a:lnTo>
                  <a:pt x="28125" y="98436"/>
                </a:lnTo>
                <a:lnTo>
                  <a:pt x="56249" y="98436"/>
                </a:lnTo>
                <a:cubicBezTo>
                  <a:pt x="71762" y="98436"/>
                  <a:pt x="84374" y="111048"/>
                  <a:pt x="84374" y="126561"/>
                </a:cubicBezTo>
                <a:lnTo>
                  <a:pt x="84374" y="154685"/>
                </a:lnTo>
                <a:cubicBezTo>
                  <a:pt x="84374" y="170198"/>
                  <a:pt x="71762" y="182810"/>
                  <a:pt x="56249" y="182810"/>
                </a:cubicBezTo>
                <a:lnTo>
                  <a:pt x="28125" y="182810"/>
                </a:lnTo>
                <a:cubicBezTo>
                  <a:pt x="12612" y="182810"/>
                  <a:pt x="0" y="170198"/>
                  <a:pt x="0" y="154685"/>
                </a:cubicBezTo>
                <a:lnTo>
                  <a:pt x="0" y="94920"/>
                </a:lnTo>
                <a:close/>
                <a:moveTo>
                  <a:pt x="112498" y="94920"/>
                </a:moveTo>
                <a:cubicBezTo>
                  <a:pt x="112498" y="65785"/>
                  <a:pt x="136097" y="42187"/>
                  <a:pt x="165232" y="42187"/>
                </a:cubicBezTo>
                <a:lnTo>
                  <a:pt x="168747" y="42187"/>
                </a:lnTo>
                <a:cubicBezTo>
                  <a:pt x="176526" y="42187"/>
                  <a:pt x="182810" y="48471"/>
                  <a:pt x="182810" y="56249"/>
                </a:cubicBezTo>
                <a:cubicBezTo>
                  <a:pt x="182810" y="64027"/>
                  <a:pt x="176526" y="70311"/>
                  <a:pt x="168747" y="70311"/>
                </a:cubicBezTo>
                <a:lnTo>
                  <a:pt x="165232" y="70311"/>
                </a:lnTo>
                <a:cubicBezTo>
                  <a:pt x="151653" y="70311"/>
                  <a:pt x="140623" y="81342"/>
                  <a:pt x="140623" y="94920"/>
                </a:cubicBezTo>
                <a:lnTo>
                  <a:pt x="140623" y="98436"/>
                </a:lnTo>
                <a:lnTo>
                  <a:pt x="168747" y="98436"/>
                </a:lnTo>
                <a:cubicBezTo>
                  <a:pt x="184260" y="98436"/>
                  <a:pt x="196872" y="111048"/>
                  <a:pt x="196872" y="126561"/>
                </a:cubicBezTo>
                <a:lnTo>
                  <a:pt x="196872" y="154685"/>
                </a:lnTo>
                <a:cubicBezTo>
                  <a:pt x="196872" y="170198"/>
                  <a:pt x="184260" y="182810"/>
                  <a:pt x="168747" y="182810"/>
                </a:cubicBezTo>
                <a:lnTo>
                  <a:pt x="140623" y="182810"/>
                </a:lnTo>
                <a:cubicBezTo>
                  <a:pt x="125110" y="182810"/>
                  <a:pt x="112498" y="170198"/>
                  <a:pt x="112498" y="154685"/>
                </a:cubicBezTo>
                <a:lnTo>
                  <a:pt x="112498" y="9492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4" name="Text 21"/>
          <p:cNvSpPr/>
          <p:nvPr/>
        </p:nvSpPr>
        <p:spPr>
          <a:xfrm>
            <a:off x="965235" y="6957875"/>
            <a:ext cx="1383729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4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Takeaway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36459" y="7452868"/>
            <a:ext cx="5697756" cy="490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intuition + linear framework = Powerful, interpretable volatility forecasting.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6723319" y="1394979"/>
            <a:ext cx="44999" cy="6783646"/>
          </a:xfrm>
          <a:custGeom>
            <a:avLst/>
            <a:gdLst/>
            <a:ahLst/>
            <a:cxnLst/>
            <a:rect l="l" t="t" r="r" b="b"/>
            <a:pathLst>
              <a:path w="44999" h="6783646">
                <a:moveTo>
                  <a:pt x="0" y="0"/>
                </a:moveTo>
                <a:lnTo>
                  <a:pt x="44999" y="0"/>
                </a:lnTo>
                <a:lnTo>
                  <a:pt x="44999" y="6783646"/>
                </a:lnTo>
                <a:lnTo>
                  <a:pt x="0" y="6783646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Shape 24"/>
          <p:cNvSpPr/>
          <p:nvPr/>
        </p:nvSpPr>
        <p:spPr>
          <a:xfrm>
            <a:off x="6976440" y="1417478"/>
            <a:ext cx="236246" cy="269996"/>
          </a:xfrm>
          <a:custGeom>
            <a:avLst/>
            <a:gdLst/>
            <a:ahLst/>
            <a:cxnLst/>
            <a:rect l="l" t="t" r="r" b="b"/>
            <a:pathLst>
              <a:path w="236246" h="269996">
                <a:moveTo>
                  <a:pt x="202497" y="269996"/>
                </a:moveTo>
                <a:lnTo>
                  <a:pt x="50624" y="269996"/>
                </a:lnTo>
                <a:cubicBezTo>
                  <a:pt x="22675" y="269996"/>
                  <a:pt x="0" y="247320"/>
                  <a:pt x="0" y="219372"/>
                </a:cubicBezTo>
                <a:lnTo>
                  <a:pt x="0" y="50624"/>
                </a:lnTo>
                <a:cubicBezTo>
                  <a:pt x="0" y="22675"/>
                  <a:pt x="22675" y="0"/>
                  <a:pt x="50624" y="0"/>
                </a:cubicBezTo>
                <a:lnTo>
                  <a:pt x="210934" y="0"/>
                </a:lnTo>
                <a:cubicBezTo>
                  <a:pt x="224909" y="0"/>
                  <a:pt x="236246" y="11338"/>
                  <a:pt x="236246" y="25312"/>
                </a:cubicBezTo>
                <a:lnTo>
                  <a:pt x="236246" y="177185"/>
                </a:lnTo>
                <a:cubicBezTo>
                  <a:pt x="236246" y="188206"/>
                  <a:pt x="229180" y="197593"/>
                  <a:pt x="219372" y="201073"/>
                </a:cubicBezTo>
                <a:lnTo>
                  <a:pt x="219372" y="236246"/>
                </a:lnTo>
                <a:cubicBezTo>
                  <a:pt x="228705" y="236246"/>
                  <a:pt x="236246" y="243787"/>
                  <a:pt x="236246" y="253121"/>
                </a:cubicBezTo>
                <a:cubicBezTo>
                  <a:pt x="236246" y="262455"/>
                  <a:pt x="228705" y="269996"/>
                  <a:pt x="219372" y="269996"/>
                </a:cubicBezTo>
                <a:lnTo>
                  <a:pt x="202497" y="269996"/>
                </a:lnTo>
                <a:close/>
                <a:moveTo>
                  <a:pt x="50624" y="202497"/>
                </a:moveTo>
                <a:cubicBezTo>
                  <a:pt x="41290" y="202497"/>
                  <a:pt x="33749" y="210038"/>
                  <a:pt x="33749" y="219372"/>
                </a:cubicBezTo>
                <a:cubicBezTo>
                  <a:pt x="33749" y="228705"/>
                  <a:pt x="41290" y="236246"/>
                  <a:pt x="50624" y="236246"/>
                </a:cubicBezTo>
                <a:lnTo>
                  <a:pt x="185622" y="236246"/>
                </a:lnTo>
                <a:lnTo>
                  <a:pt x="185622" y="202497"/>
                </a:lnTo>
                <a:lnTo>
                  <a:pt x="50624" y="202497"/>
                </a:lnTo>
                <a:close/>
                <a:moveTo>
                  <a:pt x="67499" y="80155"/>
                </a:moveTo>
                <a:cubicBezTo>
                  <a:pt x="67499" y="87169"/>
                  <a:pt x="73141" y="92811"/>
                  <a:pt x="80155" y="92811"/>
                </a:cubicBezTo>
                <a:lnTo>
                  <a:pt x="172966" y="92811"/>
                </a:lnTo>
                <a:cubicBezTo>
                  <a:pt x="179980" y="92811"/>
                  <a:pt x="185622" y="87169"/>
                  <a:pt x="185622" y="80155"/>
                </a:cubicBezTo>
                <a:cubicBezTo>
                  <a:pt x="185622" y="73141"/>
                  <a:pt x="179980" y="67499"/>
                  <a:pt x="172966" y="67499"/>
                </a:cubicBezTo>
                <a:lnTo>
                  <a:pt x="80155" y="67499"/>
                </a:lnTo>
                <a:cubicBezTo>
                  <a:pt x="73141" y="67499"/>
                  <a:pt x="67499" y="73141"/>
                  <a:pt x="67499" y="80155"/>
                </a:cubicBezTo>
                <a:close/>
                <a:moveTo>
                  <a:pt x="80155" y="118123"/>
                </a:moveTo>
                <a:cubicBezTo>
                  <a:pt x="73141" y="118123"/>
                  <a:pt x="67499" y="123766"/>
                  <a:pt x="67499" y="130779"/>
                </a:cubicBezTo>
                <a:cubicBezTo>
                  <a:pt x="67499" y="137793"/>
                  <a:pt x="73141" y="143435"/>
                  <a:pt x="80155" y="143435"/>
                </a:cubicBezTo>
                <a:lnTo>
                  <a:pt x="172966" y="143435"/>
                </a:lnTo>
                <a:cubicBezTo>
                  <a:pt x="179980" y="143435"/>
                  <a:pt x="185622" y="137793"/>
                  <a:pt x="185622" y="130779"/>
                </a:cubicBezTo>
                <a:cubicBezTo>
                  <a:pt x="185622" y="123766"/>
                  <a:pt x="179980" y="118123"/>
                  <a:pt x="172966" y="118123"/>
                </a:cubicBezTo>
                <a:lnTo>
                  <a:pt x="80155" y="118123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8" name="Text 25"/>
          <p:cNvSpPr/>
          <p:nvPr/>
        </p:nvSpPr>
        <p:spPr>
          <a:xfrm>
            <a:off x="7398308" y="1394979"/>
            <a:ext cx="1664974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7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References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6948315" y="1844972"/>
            <a:ext cx="44999" cy="989985"/>
          </a:xfrm>
          <a:custGeom>
            <a:avLst/>
            <a:gdLst/>
            <a:ahLst/>
            <a:cxnLst/>
            <a:rect l="l" t="t" r="r" b="b"/>
            <a:pathLst>
              <a:path w="44999" h="989985">
                <a:moveTo>
                  <a:pt x="0" y="0"/>
                </a:moveTo>
                <a:lnTo>
                  <a:pt x="44999" y="0"/>
                </a:lnTo>
                <a:lnTo>
                  <a:pt x="44999" y="989985"/>
                </a:lnTo>
                <a:lnTo>
                  <a:pt x="0" y="989985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0" name="Shape 27"/>
          <p:cNvSpPr/>
          <p:nvPr/>
        </p:nvSpPr>
        <p:spPr>
          <a:xfrm>
            <a:off x="7105813" y="1844972"/>
            <a:ext cx="359994" cy="359994"/>
          </a:xfrm>
          <a:custGeom>
            <a:avLst/>
            <a:gdLst/>
            <a:ahLst/>
            <a:cxnLst/>
            <a:rect l="l" t="t" r="r" b="b"/>
            <a:pathLst>
              <a:path w="359994" h="359994">
                <a:moveTo>
                  <a:pt x="179997" y="0"/>
                </a:moveTo>
                <a:lnTo>
                  <a:pt x="179997" y="0"/>
                </a:lnTo>
                <a:cubicBezTo>
                  <a:pt x="279340" y="0"/>
                  <a:pt x="359994" y="80654"/>
                  <a:pt x="359994" y="179997"/>
                </a:cubicBezTo>
                <a:lnTo>
                  <a:pt x="359994" y="179997"/>
                </a:lnTo>
                <a:cubicBezTo>
                  <a:pt x="359994" y="279340"/>
                  <a:pt x="279340" y="359994"/>
                  <a:pt x="179997" y="359994"/>
                </a:cubicBezTo>
                <a:lnTo>
                  <a:pt x="179997" y="359994"/>
                </a:lnTo>
                <a:cubicBezTo>
                  <a:pt x="80654" y="359994"/>
                  <a:pt x="0" y="279340"/>
                  <a:pt x="0" y="179997"/>
                </a:cubicBezTo>
                <a:lnTo>
                  <a:pt x="0" y="179997"/>
                </a:lnTo>
                <a:cubicBezTo>
                  <a:pt x="0" y="80654"/>
                  <a:pt x="80654" y="0"/>
                  <a:pt x="179997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1" name="Text 28"/>
          <p:cNvSpPr/>
          <p:nvPr/>
        </p:nvSpPr>
        <p:spPr>
          <a:xfrm>
            <a:off x="7060813" y="1844972"/>
            <a:ext cx="449993" cy="3599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7555806" y="1844972"/>
            <a:ext cx="1124983" cy="269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Corsi (2009)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105813" y="2249965"/>
            <a:ext cx="8797365" cy="584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"A Simple Approximate Long-Memory Model of Realized Volatility"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Journal of Financial Econometrics. Foundational HAR model.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948315" y="2924955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5" name="Shape 32"/>
          <p:cNvSpPr/>
          <p:nvPr/>
        </p:nvSpPr>
        <p:spPr>
          <a:xfrm>
            <a:off x="7105813" y="2924955"/>
            <a:ext cx="359994" cy="359994"/>
          </a:xfrm>
          <a:custGeom>
            <a:avLst/>
            <a:gdLst/>
            <a:ahLst/>
            <a:cxnLst/>
            <a:rect l="l" t="t" r="r" b="b"/>
            <a:pathLst>
              <a:path w="359994" h="359994">
                <a:moveTo>
                  <a:pt x="179997" y="0"/>
                </a:moveTo>
                <a:lnTo>
                  <a:pt x="179997" y="0"/>
                </a:lnTo>
                <a:cubicBezTo>
                  <a:pt x="279340" y="0"/>
                  <a:pt x="359994" y="80654"/>
                  <a:pt x="359994" y="179997"/>
                </a:cubicBezTo>
                <a:lnTo>
                  <a:pt x="359994" y="179997"/>
                </a:lnTo>
                <a:cubicBezTo>
                  <a:pt x="359994" y="279340"/>
                  <a:pt x="279340" y="359994"/>
                  <a:pt x="179997" y="359994"/>
                </a:cubicBezTo>
                <a:lnTo>
                  <a:pt x="179997" y="359994"/>
                </a:lnTo>
                <a:cubicBezTo>
                  <a:pt x="80654" y="359994"/>
                  <a:pt x="0" y="279340"/>
                  <a:pt x="0" y="179997"/>
                </a:cubicBezTo>
                <a:lnTo>
                  <a:pt x="0" y="179997"/>
                </a:lnTo>
                <a:cubicBezTo>
                  <a:pt x="0" y="80654"/>
                  <a:pt x="80654" y="0"/>
                  <a:pt x="179997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Text 33"/>
          <p:cNvSpPr/>
          <p:nvPr/>
        </p:nvSpPr>
        <p:spPr>
          <a:xfrm>
            <a:off x="7060813" y="2924955"/>
            <a:ext cx="449993" cy="3599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555806" y="2924955"/>
            <a:ext cx="1856221" cy="269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Andersen et al. (2007)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7105813" y="3329949"/>
            <a:ext cx="8797365" cy="292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"Realized Volatility and Correlation"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Econometric Reviews. RV estimation methods and properties.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948315" y="3712443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0" name="Shape 37"/>
          <p:cNvSpPr/>
          <p:nvPr/>
        </p:nvSpPr>
        <p:spPr>
          <a:xfrm>
            <a:off x="7105813" y="3712443"/>
            <a:ext cx="359994" cy="359994"/>
          </a:xfrm>
          <a:custGeom>
            <a:avLst/>
            <a:gdLst/>
            <a:ahLst/>
            <a:cxnLst/>
            <a:rect l="l" t="t" r="r" b="b"/>
            <a:pathLst>
              <a:path w="359994" h="359994">
                <a:moveTo>
                  <a:pt x="179997" y="0"/>
                </a:moveTo>
                <a:lnTo>
                  <a:pt x="179997" y="0"/>
                </a:lnTo>
                <a:cubicBezTo>
                  <a:pt x="279340" y="0"/>
                  <a:pt x="359994" y="80654"/>
                  <a:pt x="359994" y="179997"/>
                </a:cubicBezTo>
                <a:lnTo>
                  <a:pt x="359994" y="179997"/>
                </a:lnTo>
                <a:cubicBezTo>
                  <a:pt x="359994" y="279340"/>
                  <a:pt x="279340" y="359994"/>
                  <a:pt x="179997" y="359994"/>
                </a:cubicBezTo>
                <a:lnTo>
                  <a:pt x="179997" y="359994"/>
                </a:lnTo>
                <a:cubicBezTo>
                  <a:pt x="80654" y="359994"/>
                  <a:pt x="0" y="279340"/>
                  <a:pt x="0" y="179997"/>
                </a:cubicBezTo>
                <a:lnTo>
                  <a:pt x="0" y="179997"/>
                </a:lnTo>
                <a:cubicBezTo>
                  <a:pt x="0" y="80654"/>
                  <a:pt x="80654" y="0"/>
                  <a:pt x="179997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1" name="Text 38"/>
          <p:cNvSpPr/>
          <p:nvPr/>
        </p:nvSpPr>
        <p:spPr>
          <a:xfrm>
            <a:off x="7060813" y="3712443"/>
            <a:ext cx="449993" cy="3599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7555806" y="3712443"/>
            <a:ext cx="1451228" cy="269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Parkinson (1980)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7105813" y="4117437"/>
            <a:ext cx="8797365" cy="292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"The Extreme Value Method for Estimating the Variance"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Journal of Business. High-low estimator.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948315" y="4499931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5" name="Shape 42"/>
          <p:cNvSpPr/>
          <p:nvPr/>
        </p:nvSpPr>
        <p:spPr>
          <a:xfrm>
            <a:off x="7105813" y="4499931"/>
            <a:ext cx="359994" cy="359994"/>
          </a:xfrm>
          <a:custGeom>
            <a:avLst/>
            <a:gdLst/>
            <a:ahLst/>
            <a:cxnLst/>
            <a:rect l="l" t="t" r="r" b="b"/>
            <a:pathLst>
              <a:path w="359994" h="359994">
                <a:moveTo>
                  <a:pt x="179997" y="0"/>
                </a:moveTo>
                <a:lnTo>
                  <a:pt x="179997" y="0"/>
                </a:lnTo>
                <a:cubicBezTo>
                  <a:pt x="279340" y="0"/>
                  <a:pt x="359994" y="80654"/>
                  <a:pt x="359994" y="179997"/>
                </a:cubicBezTo>
                <a:lnTo>
                  <a:pt x="359994" y="179997"/>
                </a:lnTo>
                <a:cubicBezTo>
                  <a:pt x="359994" y="279340"/>
                  <a:pt x="279340" y="359994"/>
                  <a:pt x="179997" y="359994"/>
                </a:cubicBezTo>
                <a:lnTo>
                  <a:pt x="179997" y="359994"/>
                </a:lnTo>
                <a:cubicBezTo>
                  <a:pt x="80654" y="359994"/>
                  <a:pt x="0" y="279340"/>
                  <a:pt x="0" y="179997"/>
                </a:cubicBezTo>
                <a:lnTo>
                  <a:pt x="0" y="179997"/>
                </a:lnTo>
                <a:cubicBezTo>
                  <a:pt x="0" y="80654"/>
                  <a:pt x="80654" y="0"/>
                  <a:pt x="179997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6" name="Text 43"/>
          <p:cNvSpPr/>
          <p:nvPr/>
        </p:nvSpPr>
        <p:spPr>
          <a:xfrm>
            <a:off x="7060813" y="4499931"/>
            <a:ext cx="449993" cy="3599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7555806" y="4499931"/>
            <a:ext cx="2328714" cy="269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Degiannakis &amp; Floros (2015)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7105813" y="4904925"/>
            <a:ext cx="8797365" cy="292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"Forecasting Inflation and its Volatility"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HAR-RV-X applications in FX markets.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6934815" y="5341418"/>
            <a:ext cx="8860364" cy="1570476"/>
          </a:xfrm>
          <a:custGeom>
            <a:avLst/>
            <a:gdLst/>
            <a:ahLst/>
            <a:cxnLst/>
            <a:rect l="l" t="t" r="r" b="b"/>
            <a:pathLst>
              <a:path w="8860364" h="1570476">
                <a:moveTo>
                  <a:pt x="0" y="0"/>
                </a:moveTo>
                <a:lnTo>
                  <a:pt x="8860364" y="0"/>
                </a:lnTo>
                <a:lnTo>
                  <a:pt x="8860364" y="1570476"/>
                </a:lnTo>
                <a:lnTo>
                  <a:pt x="0" y="1570476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50" name="Shape 47"/>
          <p:cNvSpPr/>
          <p:nvPr/>
        </p:nvSpPr>
        <p:spPr>
          <a:xfrm>
            <a:off x="7092875" y="5530422"/>
            <a:ext cx="253121" cy="224997"/>
          </a:xfrm>
          <a:custGeom>
            <a:avLst/>
            <a:gdLst/>
            <a:ahLst/>
            <a:cxnLst/>
            <a:rect l="l" t="t" r="r" b="b"/>
            <a:pathLst>
              <a:path w="253121" h="224997">
                <a:moveTo>
                  <a:pt x="118167" y="37441"/>
                </a:moveTo>
                <a:lnTo>
                  <a:pt x="66928" y="94393"/>
                </a:lnTo>
                <a:cubicBezTo>
                  <a:pt x="64906" y="96634"/>
                  <a:pt x="64994" y="100106"/>
                  <a:pt x="67147" y="102259"/>
                </a:cubicBezTo>
                <a:cubicBezTo>
                  <a:pt x="80551" y="115662"/>
                  <a:pt x="102303" y="115662"/>
                  <a:pt x="115706" y="102259"/>
                </a:cubicBezTo>
                <a:lnTo>
                  <a:pt x="129681" y="88285"/>
                </a:lnTo>
                <a:cubicBezTo>
                  <a:pt x="131526" y="86439"/>
                  <a:pt x="133855" y="85428"/>
                  <a:pt x="136228" y="85253"/>
                </a:cubicBezTo>
                <a:cubicBezTo>
                  <a:pt x="139217" y="84989"/>
                  <a:pt x="142293" y="86000"/>
                  <a:pt x="144578" y="88285"/>
                </a:cubicBezTo>
                <a:lnTo>
                  <a:pt x="222184" y="165232"/>
                </a:lnTo>
                <a:lnTo>
                  <a:pt x="253121" y="140623"/>
                </a:lnTo>
                <a:lnTo>
                  <a:pt x="253121" y="14062"/>
                </a:lnTo>
                <a:lnTo>
                  <a:pt x="203903" y="42187"/>
                </a:lnTo>
                <a:lnTo>
                  <a:pt x="193444" y="35200"/>
                </a:lnTo>
                <a:cubicBezTo>
                  <a:pt x="186501" y="30585"/>
                  <a:pt x="178371" y="28125"/>
                  <a:pt x="170022" y="28125"/>
                </a:cubicBezTo>
                <a:lnTo>
                  <a:pt x="139085" y="28125"/>
                </a:lnTo>
                <a:cubicBezTo>
                  <a:pt x="138601" y="28125"/>
                  <a:pt x="138074" y="28125"/>
                  <a:pt x="137591" y="28169"/>
                </a:cubicBezTo>
                <a:cubicBezTo>
                  <a:pt x="130164" y="28564"/>
                  <a:pt x="123177" y="31904"/>
                  <a:pt x="118167" y="37441"/>
                </a:cubicBezTo>
                <a:close/>
                <a:moveTo>
                  <a:pt x="51239" y="80287"/>
                </a:moveTo>
                <a:lnTo>
                  <a:pt x="98172" y="28125"/>
                </a:lnTo>
                <a:lnTo>
                  <a:pt x="80770" y="28125"/>
                </a:lnTo>
                <a:cubicBezTo>
                  <a:pt x="69564" y="28125"/>
                  <a:pt x="58842" y="32563"/>
                  <a:pt x="50932" y="40473"/>
                </a:cubicBezTo>
                <a:lnTo>
                  <a:pt x="49218" y="42187"/>
                </a:lnTo>
                <a:lnTo>
                  <a:pt x="0" y="14062"/>
                </a:lnTo>
                <a:lnTo>
                  <a:pt x="0" y="140623"/>
                </a:lnTo>
                <a:lnTo>
                  <a:pt x="68729" y="197883"/>
                </a:lnTo>
                <a:cubicBezTo>
                  <a:pt x="78837" y="206320"/>
                  <a:pt x="91581" y="210934"/>
                  <a:pt x="104720" y="210934"/>
                </a:cubicBezTo>
                <a:lnTo>
                  <a:pt x="111619" y="210934"/>
                </a:lnTo>
                <a:lnTo>
                  <a:pt x="108543" y="207858"/>
                </a:lnTo>
                <a:cubicBezTo>
                  <a:pt x="104412" y="203727"/>
                  <a:pt x="104412" y="197048"/>
                  <a:pt x="108543" y="192961"/>
                </a:cubicBezTo>
                <a:cubicBezTo>
                  <a:pt x="112674" y="188874"/>
                  <a:pt x="119354" y="188830"/>
                  <a:pt x="123440" y="192961"/>
                </a:cubicBezTo>
                <a:lnTo>
                  <a:pt x="141458" y="210978"/>
                </a:lnTo>
                <a:lnTo>
                  <a:pt x="145413" y="210978"/>
                </a:lnTo>
                <a:cubicBezTo>
                  <a:pt x="153806" y="210978"/>
                  <a:pt x="162024" y="209089"/>
                  <a:pt x="169494" y="205573"/>
                </a:cubicBezTo>
                <a:lnTo>
                  <a:pt x="157761" y="193796"/>
                </a:lnTo>
                <a:cubicBezTo>
                  <a:pt x="153630" y="189665"/>
                  <a:pt x="153630" y="182985"/>
                  <a:pt x="157761" y="178899"/>
                </a:cubicBezTo>
                <a:cubicBezTo>
                  <a:pt x="161892" y="174812"/>
                  <a:pt x="168572" y="174768"/>
                  <a:pt x="172658" y="178899"/>
                </a:cubicBezTo>
                <a:lnTo>
                  <a:pt x="186721" y="192961"/>
                </a:lnTo>
                <a:lnTo>
                  <a:pt x="194411" y="185271"/>
                </a:lnTo>
                <a:cubicBezTo>
                  <a:pt x="198322" y="181360"/>
                  <a:pt x="199465" y="175691"/>
                  <a:pt x="197751" y="170725"/>
                </a:cubicBezTo>
                <a:lnTo>
                  <a:pt x="137151" y="110609"/>
                </a:lnTo>
                <a:lnTo>
                  <a:pt x="130603" y="117156"/>
                </a:lnTo>
                <a:cubicBezTo>
                  <a:pt x="108939" y="138821"/>
                  <a:pt x="73871" y="138821"/>
                  <a:pt x="52206" y="117156"/>
                </a:cubicBezTo>
                <a:cubicBezTo>
                  <a:pt x="42099" y="107049"/>
                  <a:pt x="41703" y="90834"/>
                  <a:pt x="51239" y="8024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51" name="Text 48"/>
          <p:cNvSpPr/>
          <p:nvPr/>
        </p:nvSpPr>
        <p:spPr>
          <a:xfrm>
            <a:off x="7450057" y="5485422"/>
            <a:ext cx="1777473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4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Acknowledgments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7078813" y="5890416"/>
            <a:ext cx="8662367" cy="87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research builds upon the pioneering work of the </a:t>
            </a:r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realized volatility literature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the HAR modeling framework established by Corsi (2009). The methodology demonstrates the power of combining </a:t>
            </a:r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intuition with rigorous econometric techniques</a:t>
            </a:r>
            <a:pPr>
              <a:lnSpc>
                <a:spcPct val="140000"/>
              </a:lnSpc>
            </a:pPr>
            <a:r>
              <a:rPr lang="en-US" sz="141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449993" y="8316863"/>
            <a:ext cx="15356014" cy="899986"/>
          </a:xfrm>
          <a:custGeom>
            <a:avLst/>
            <a:gdLst/>
            <a:ahLst/>
            <a:cxnLst/>
            <a:rect l="l" t="t" r="r" b="b"/>
            <a:pathLst>
              <a:path w="15356014" h="899986">
                <a:moveTo>
                  <a:pt x="44999" y="0"/>
                </a:moveTo>
                <a:lnTo>
                  <a:pt x="15311015" y="0"/>
                </a:lnTo>
                <a:cubicBezTo>
                  <a:pt x="15335867" y="0"/>
                  <a:pt x="15356014" y="20147"/>
                  <a:pt x="15356014" y="44999"/>
                </a:cubicBezTo>
                <a:lnTo>
                  <a:pt x="15356014" y="854987"/>
                </a:lnTo>
                <a:cubicBezTo>
                  <a:pt x="15356014" y="879839"/>
                  <a:pt x="15335867" y="899986"/>
                  <a:pt x="15311015" y="899986"/>
                </a:cubicBezTo>
                <a:lnTo>
                  <a:pt x="44999" y="899986"/>
                </a:lnTo>
                <a:cubicBezTo>
                  <a:pt x="20147" y="899986"/>
                  <a:pt x="0" y="879839"/>
                  <a:pt x="0" y="854987"/>
                </a:cubicBezTo>
                <a:lnTo>
                  <a:pt x="0" y="44999"/>
                </a:lnTo>
                <a:cubicBezTo>
                  <a:pt x="0" y="20164"/>
                  <a:pt x="20164" y="0"/>
                  <a:pt x="44999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rawpixel.com/db38efd7b6119ba755f6e8dced554e63507a8f5b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33325" b="33325"/>
          <a:stretch/>
        </p:blipFill>
        <p:spPr>
          <a:xfrm>
            <a:off x="0" y="0"/>
            <a:ext cx="16256000" cy="9663601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663601"/>
          </a:xfrm>
          <a:custGeom>
            <a:avLst/>
            <a:gdLst/>
            <a:ahLst/>
            <a:cxnLst/>
            <a:rect l="l" t="t" r="r" b="b"/>
            <a:pathLst>
              <a:path w="16256000" h="9663601">
                <a:moveTo>
                  <a:pt x="0" y="0"/>
                </a:moveTo>
                <a:lnTo>
                  <a:pt x="16256000" y="0"/>
                </a:lnTo>
                <a:lnTo>
                  <a:pt x="16256000" y="9663601"/>
                </a:lnTo>
                <a:lnTo>
                  <a:pt x="0" y="9663601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A1A">
                  <a:alpha val="95000"/>
                </a:srgbClr>
              </a:gs>
              <a:gs pos="50000">
                <a:srgbClr val="1A1A1A">
                  <a:alpha val="90000"/>
                </a:srgbClr>
              </a:gs>
              <a:gs pos="100000">
                <a:srgbClr val="4A5568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49993" y="517492"/>
            <a:ext cx="44999" cy="539992"/>
          </a:xfrm>
          <a:custGeom>
            <a:avLst/>
            <a:gdLst/>
            <a:ahLst/>
            <a:cxnLst/>
            <a:rect l="l" t="t" r="r" b="b"/>
            <a:pathLst>
              <a:path w="44999" h="539992">
                <a:moveTo>
                  <a:pt x="0" y="0"/>
                </a:moveTo>
                <a:lnTo>
                  <a:pt x="44999" y="0"/>
                </a:lnTo>
                <a:lnTo>
                  <a:pt x="44999" y="539992"/>
                </a:lnTo>
                <a:lnTo>
                  <a:pt x="0" y="539992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5" name="Text 2"/>
          <p:cNvSpPr/>
          <p:nvPr/>
        </p:nvSpPr>
        <p:spPr>
          <a:xfrm>
            <a:off x="636178" y="607491"/>
            <a:ext cx="6999821" cy="4499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1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 &amp; Future Improvements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58993" y="1403978"/>
            <a:ext cx="6047907" cy="4126443"/>
          </a:xfrm>
          <a:custGeom>
            <a:avLst/>
            <a:gdLst/>
            <a:ahLst/>
            <a:cxnLst/>
            <a:rect l="l" t="t" r="r" b="b"/>
            <a:pathLst>
              <a:path w="6047907" h="4126443">
                <a:moveTo>
                  <a:pt x="0" y="0"/>
                </a:moveTo>
                <a:lnTo>
                  <a:pt x="6047907" y="0"/>
                </a:lnTo>
                <a:lnTo>
                  <a:pt x="6047907" y="4126443"/>
                </a:lnTo>
                <a:lnTo>
                  <a:pt x="0" y="412644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81740" y="1944396"/>
            <a:ext cx="269996" cy="269996"/>
          </a:xfrm>
          <a:custGeom>
            <a:avLst/>
            <a:gdLst/>
            <a:ahLst/>
            <a:cxnLst/>
            <a:rect l="l" t="t" r="r" b="b"/>
            <a:pathLst>
              <a:path w="269996" h="269996">
                <a:moveTo>
                  <a:pt x="134998" y="269996"/>
                </a:moveTo>
                <a:cubicBezTo>
                  <a:pt x="209505" y="269996"/>
                  <a:pt x="269996" y="209505"/>
                  <a:pt x="269996" y="134998"/>
                </a:cubicBezTo>
                <a:cubicBezTo>
                  <a:pt x="269996" y="60491"/>
                  <a:pt x="209505" y="0"/>
                  <a:pt x="134998" y="0"/>
                </a:cubicBezTo>
                <a:cubicBezTo>
                  <a:pt x="60491" y="0"/>
                  <a:pt x="0" y="60491"/>
                  <a:pt x="0" y="134998"/>
                </a:cubicBezTo>
                <a:cubicBezTo>
                  <a:pt x="0" y="209505"/>
                  <a:pt x="60491" y="269996"/>
                  <a:pt x="134998" y="269996"/>
                </a:cubicBezTo>
                <a:close/>
                <a:moveTo>
                  <a:pt x="179505" y="112164"/>
                </a:moveTo>
                <a:lnTo>
                  <a:pt x="137318" y="179663"/>
                </a:lnTo>
                <a:cubicBezTo>
                  <a:pt x="135103" y="183196"/>
                  <a:pt x="131307" y="185411"/>
                  <a:pt x="127141" y="185622"/>
                </a:cubicBezTo>
                <a:cubicBezTo>
                  <a:pt x="122975" y="185833"/>
                  <a:pt x="118967" y="183935"/>
                  <a:pt x="116488" y="180560"/>
                </a:cubicBezTo>
                <a:lnTo>
                  <a:pt x="91176" y="146810"/>
                </a:lnTo>
                <a:cubicBezTo>
                  <a:pt x="86958" y="141220"/>
                  <a:pt x="88118" y="133310"/>
                  <a:pt x="93708" y="129092"/>
                </a:cubicBezTo>
                <a:cubicBezTo>
                  <a:pt x="99297" y="124873"/>
                  <a:pt x="107207" y="126033"/>
                  <a:pt x="111426" y="131623"/>
                </a:cubicBezTo>
                <a:lnTo>
                  <a:pt x="125664" y="150607"/>
                </a:lnTo>
                <a:lnTo>
                  <a:pt x="158042" y="98770"/>
                </a:lnTo>
                <a:cubicBezTo>
                  <a:pt x="161734" y="92864"/>
                  <a:pt x="169538" y="91018"/>
                  <a:pt x="175497" y="94762"/>
                </a:cubicBezTo>
                <a:cubicBezTo>
                  <a:pt x="181456" y="98506"/>
                  <a:pt x="183249" y="106258"/>
                  <a:pt x="179505" y="11221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8" name="Text 5"/>
          <p:cNvSpPr/>
          <p:nvPr/>
        </p:nvSpPr>
        <p:spPr>
          <a:xfrm>
            <a:off x="1030625" y="1899397"/>
            <a:ext cx="1743723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Current Limitations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0490" y="2371890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0" name="Text 7"/>
          <p:cNvSpPr/>
          <p:nvPr/>
        </p:nvSpPr>
        <p:spPr>
          <a:xfrm>
            <a:off x="1030625" y="2185851"/>
            <a:ext cx="5377417" cy="369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is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strictly linear (OLS)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Cannot fully capture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regime shifts in FX markets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stable relationships over time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Does not explicitly model policy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regime changes or RBI interventions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frequency data only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Intraday microstructure information is not captured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These limitations are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intentional design choices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methodological flaws</a:t>
            </a:r>
            <a:pPr>
              <a:lnSpc>
                <a:spcPct val="140000"/>
              </a:lnSpc>
            </a:pPr>
            <a:r>
              <a:rPr lang="en-US" sz="1417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70490" y="3339375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2" name="Shape 9"/>
          <p:cNvSpPr/>
          <p:nvPr/>
        </p:nvSpPr>
        <p:spPr>
          <a:xfrm>
            <a:off x="670490" y="4306860"/>
            <a:ext cx="44999" cy="877487"/>
          </a:xfrm>
          <a:custGeom>
            <a:avLst/>
            <a:gdLst/>
            <a:ahLst/>
            <a:cxnLst/>
            <a:rect l="l" t="t" r="r" b="b"/>
            <a:pathLst>
              <a:path w="44999" h="877487">
                <a:moveTo>
                  <a:pt x="0" y="0"/>
                </a:moveTo>
                <a:lnTo>
                  <a:pt x="44999" y="0"/>
                </a:lnTo>
                <a:lnTo>
                  <a:pt x="44999" y="877487"/>
                </a:lnTo>
                <a:lnTo>
                  <a:pt x="0" y="877487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Shape 10"/>
          <p:cNvSpPr/>
          <p:nvPr/>
        </p:nvSpPr>
        <p:spPr>
          <a:xfrm>
            <a:off x="0" y="5882525"/>
            <a:ext cx="16256000" cy="1463876"/>
          </a:xfrm>
          <a:custGeom>
            <a:avLst/>
            <a:gdLst/>
            <a:ahLst/>
            <a:cxnLst/>
            <a:rect l="l" t="t" r="r" b="b"/>
            <a:pathLst>
              <a:path w="16256000" h="1463876">
                <a:moveTo>
                  <a:pt x="0" y="0"/>
                </a:moveTo>
                <a:lnTo>
                  <a:pt x="16256000" y="0"/>
                </a:lnTo>
                <a:lnTo>
                  <a:pt x="16256000" y="1463876"/>
                </a:lnTo>
                <a:lnTo>
                  <a:pt x="0" y="1463876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878004" y="6067020"/>
            <a:ext cx="196872" cy="224997"/>
          </a:xfrm>
          <a:custGeom>
            <a:avLst/>
            <a:gdLst/>
            <a:ahLst/>
            <a:cxnLst/>
            <a:rect l="l" t="t" r="r" b="b"/>
            <a:pathLst>
              <a:path w="196872" h="224997">
                <a:moveTo>
                  <a:pt x="0" y="94920"/>
                </a:moveTo>
                <a:cubicBezTo>
                  <a:pt x="0" y="65785"/>
                  <a:pt x="23598" y="42187"/>
                  <a:pt x="52734" y="42187"/>
                </a:cubicBezTo>
                <a:lnTo>
                  <a:pt x="56249" y="42187"/>
                </a:lnTo>
                <a:cubicBezTo>
                  <a:pt x="64027" y="42187"/>
                  <a:pt x="70311" y="48471"/>
                  <a:pt x="70311" y="56249"/>
                </a:cubicBezTo>
                <a:cubicBezTo>
                  <a:pt x="70311" y="64027"/>
                  <a:pt x="64027" y="70311"/>
                  <a:pt x="56249" y="70311"/>
                </a:cubicBezTo>
                <a:lnTo>
                  <a:pt x="52734" y="70311"/>
                </a:lnTo>
                <a:cubicBezTo>
                  <a:pt x="39155" y="70311"/>
                  <a:pt x="28125" y="81342"/>
                  <a:pt x="28125" y="94920"/>
                </a:cubicBezTo>
                <a:lnTo>
                  <a:pt x="28125" y="98436"/>
                </a:lnTo>
                <a:lnTo>
                  <a:pt x="56249" y="98436"/>
                </a:lnTo>
                <a:cubicBezTo>
                  <a:pt x="71762" y="98436"/>
                  <a:pt x="84374" y="111048"/>
                  <a:pt x="84374" y="126561"/>
                </a:cubicBezTo>
                <a:lnTo>
                  <a:pt x="84374" y="154685"/>
                </a:lnTo>
                <a:cubicBezTo>
                  <a:pt x="84374" y="170198"/>
                  <a:pt x="71762" y="182810"/>
                  <a:pt x="56249" y="182810"/>
                </a:cubicBezTo>
                <a:lnTo>
                  <a:pt x="28125" y="182810"/>
                </a:lnTo>
                <a:cubicBezTo>
                  <a:pt x="12612" y="182810"/>
                  <a:pt x="0" y="170198"/>
                  <a:pt x="0" y="154685"/>
                </a:cubicBezTo>
                <a:lnTo>
                  <a:pt x="0" y="94920"/>
                </a:lnTo>
                <a:close/>
                <a:moveTo>
                  <a:pt x="112498" y="94920"/>
                </a:moveTo>
                <a:cubicBezTo>
                  <a:pt x="112498" y="65785"/>
                  <a:pt x="136097" y="42187"/>
                  <a:pt x="165232" y="42187"/>
                </a:cubicBezTo>
                <a:lnTo>
                  <a:pt x="168747" y="42187"/>
                </a:lnTo>
                <a:cubicBezTo>
                  <a:pt x="176526" y="42187"/>
                  <a:pt x="182810" y="48471"/>
                  <a:pt x="182810" y="56249"/>
                </a:cubicBezTo>
                <a:cubicBezTo>
                  <a:pt x="182810" y="64027"/>
                  <a:pt x="176526" y="70311"/>
                  <a:pt x="168747" y="70311"/>
                </a:cubicBezTo>
                <a:lnTo>
                  <a:pt x="165232" y="70311"/>
                </a:lnTo>
                <a:cubicBezTo>
                  <a:pt x="151653" y="70311"/>
                  <a:pt x="140623" y="81342"/>
                  <a:pt x="140623" y="94920"/>
                </a:cubicBezTo>
                <a:lnTo>
                  <a:pt x="140623" y="98436"/>
                </a:lnTo>
                <a:lnTo>
                  <a:pt x="168747" y="98436"/>
                </a:lnTo>
                <a:cubicBezTo>
                  <a:pt x="184260" y="98436"/>
                  <a:pt x="196872" y="111048"/>
                  <a:pt x="196872" y="126561"/>
                </a:cubicBezTo>
                <a:lnTo>
                  <a:pt x="196872" y="154685"/>
                </a:lnTo>
                <a:cubicBezTo>
                  <a:pt x="196872" y="170198"/>
                  <a:pt x="184260" y="182810"/>
                  <a:pt x="168747" y="182810"/>
                </a:cubicBezTo>
                <a:lnTo>
                  <a:pt x="140623" y="182810"/>
                </a:lnTo>
                <a:cubicBezTo>
                  <a:pt x="125110" y="182810"/>
                  <a:pt x="112498" y="170198"/>
                  <a:pt x="112498" y="154685"/>
                </a:cubicBezTo>
                <a:lnTo>
                  <a:pt x="112498" y="9492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5" name="Text 12"/>
          <p:cNvSpPr/>
          <p:nvPr/>
        </p:nvSpPr>
        <p:spPr>
          <a:xfrm>
            <a:off x="7221194" y="6067020"/>
            <a:ext cx="1813613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Closing Insigh</a:t>
            </a:r>
            <a:pPr>
              <a:lnSpc>
                <a:spcPct val="130000"/>
              </a:lnSpc>
            </a:pPr>
            <a:r>
              <a:rPr lang="en-US" sz="1594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87794" y="6614463"/>
            <a:ext cx="8080411" cy="490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establishes a strong, interpretable linear benchmark. Any further improvement would require added model complexity, not better linear engineering</a:t>
            </a:r>
            <a:pPr algn="ctr">
              <a:lnSpc>
                <a:spcPct val="140000"/>
              </a:lnSpc>
            </a:pPr>
            <a:r>
              <a:rPr lang="en-US" sz="1417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976440" y="1417478"/>
            <a:ext cx="236246" cy="269996"/>
          </a:xfrm>
          <a:custGeom>
            <a:avLst/>
            <a:gdLst/>
            <a:ahLst/>
            <a:cxnLst/>
            <a:rect l="l" t="t" r="r" b="b"/>
            <a:pathLst>
              <a:path w="236246" h="269996">
                <a:moveTo>
                  <a:pt x="202497" y="269996"/>
                </a:moveTo>
                <a:lnTo>
                  <a:pt x="50624" y="269996"/>
                </a:lnTo>
                <a:cubicBezTo>
                  <a:pt x="22675" y="269996"/>
                  <a:pt x="0" y="247320"/>
                  <a:pt x="0" y="219372"/>
                </a:cubicBezTo>
                <a:lnTo>
                  <a:pt x="0" y="50624"/>
                </a:lnTo>
                <a:cubicBezTo>
                  <a:pt x="0" y="22675"/>
                  <a:pt x="22675" y="0"/>
                  <a:pt x="50624" y="0"/>
                </a:cubicBezTo>
                <a:lnTo>
                  <a:pt x="210934" y="0"/>
                </a:lnTo>
                <a:cubicBezTo>
                  <a:pt x="224909" y="0"/>
                  <a:pt x="236246" y="11338"/>
                  <a:pt x="236246" y="25312"/>
                </a:cubicBezTo>
                <a:lnTo>
                  <a:pt x="236246" y="177185"/>
                </a:lnTo>
                <a:cubicBezTo>
                  <a:pt x="236246" y="188206"/>
                  <a:pt x="229180" y="197593"/>
                  <a:pt x="219372" y="201073"/>
                </a:cubicBezTo>
                <a:lnTo>
                  <a:pt x="219372" y="236246"/>
                </a:lnTo>
                <a:cubicBezTo>
                  <a:pt x="228705" y="236246"/>
                  <a:pt x="236246" y="243787"/>
                  <a:pt x="236246" y="253121"/>
                </a:cubicBezTo>
                <a:cubicBezTo>
                  <a:pt x="236246" y="262455"/>
                  <a:pt x="228705" y="269996"/>
                  <a:pt x="219372" y="269996"/>
                </a:cubicBezTo>
                <a:lnTo>
                  <a:pt x="202497" y="269996"/>
                </a:lnTo>
                <a:close/>
                <a:moveTo>
                  <a:pt x="50624" y="202497"/>
                </a:moveTo>
                <a:cubicBezTo>
                  <a:pt x="41290" y="202497"/>
                  <a:pt x="33749" y="210038"/>
                  <a:pt x="33749" y="219372"/>
                </a:cubicBezTo>
                <a:cubicBezTo>
                  <a:pt x="33749" y="228705"/>
                  <a:pt x="41290" y="236246"/>
                  <a:pt x="50624" y="236246"/>
                </a:cubicBezTo>
                <a:lnTo>
                  <a:pt x="185622" y="236246"/>
                </a:lnTo>
                <a:lnTo>
                  <a:pt x="185622" y="202497"/>
                </a:lnTo>
                <a:lnTo>
                  <a:pt x="50624" y="202497"/>
                </a:lnTo>
                <a:close/>
                <a:moveTo>
                  <a:pt x="67499" y="80155"/>
                </a:moveTo>
                <a:cubicBezTo>
                  <a:pt x="67499" y="87169"/>
                  <a:pt x="73141" y="92811"/>
                  <a:pt x="80155" y="92811"/>
                </a:cubicBezTo>
                <a:lnTo>
                  <a:pt x="172966" y="92811"/>
                </a:lnTo>
                <a:cubicBezTo>
                  <a:pt x="179980" y="92811"/>
                  <a:pt x="185622" y="87169"/>
                  <a:pt x="185622" y="80155"/>
                </a:cubicBezTo>
                <a:cubicBezTo>
                  <a:pt x="185622" y="73141"/>
                  <a:pt x="179980" y="67499"/>
                  <a:pt x="172966" y="67499"/>
                </a:cubicBezTo>
                <a:lnTo>
                  <a:pt x="80155" y="67499"/>
                </a:lnTo>
                <a:cubicBezTo>
                  <a:pt x="73141" y="67499"/>
                  <a:pt x="67499" y="73141"/>
                  <a:pt x="67499" y="80155"/>
                </a:cubicBezTo>
                <a:close/>
                <a:moveTo>
                  <a:pt x="80155" y="118123"/>
                </a:moveTo>
                <a:cubicBezTo>
                  <a:pt x="73141" y="118123"/>
                  <a:pt x="67499" y="123766"/>
                  <a:pt x="67499" y="130779"/>
                </a:cubicBezTo>
                <a:cubicBezTo>
                  <a:pt x="67499" y="137793"/>
                  <a:pt x="73141" y="143435"/>
                  <a:pt x="80155" y="143435"/>
                </a:cubicBezTo>
                <a:lnTo>
                  <a:pt x="172966" y="143435"/>
                </a:lnTo>
                <a:cubicBezTo>
                  <a:pt x="179980" y="143435"/>
                  <a:pt x="185622" y="137793"/>
                  <a:pt x="185622" y="130779"/>
                </a:cubicBezTo>
                <a:cubicBezTo>
                  <a:pt x="185622" y="123766"/>
                  <a:pt x="179980" y="118123"/>
                  <a:pt x="172966" y="118123"/>
                </a:cubicBezTo>
                <a:lnTo>
                  <a:pt x="80155" y="118123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Text 15"/>
          <p:cNvSpPr/>
          <p:nvPr/>
        </p:nvSpPr>
        <p:spPr>
          <a:xfrm>
            <a:off x="7398308" y="1394979"/>
            <a:ext cx="3343322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E2E8F0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Potential Future Improvement</a:t>
            </a:r>
            <a:pPr>
              <a:lnSpc>
                <a:spcPct val="120000"/>
              </a:lnSpc>
            </a:pPr>
            <a:r>
              <a:rPr lang="en-US" sz="177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948315" y="1844972"/>
            <a:ext cx="44999" cy="989985"/>
          </a:xfrm>
          <a:custGeom>
            <a:avLst/>
            <a:gdLst/>
            <a:ahLst/>
            <a:cxnLst/>
            <a:rect l="l" t="t" r="r" b="b"/>
            <a:pathLst>
              <a:path w="44999" h="989985">
                <a:moveTo>
                  <a:pt x="0" y="0"/>
                </a:moveTo>
                <a:lnTo>
                  <a:pt x="44999" y="0"/>
                </a:lnTo>
                <a:lnTo>
                  <a:pt x="44999" y="989985"/>
                </a:lnTo>
                <a:lnTo>
                  <a:pt x="0" y="989985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0" name="Text 17"/>
          <p:cNvSpPr/>
          <p:nvPr/>
        </p:nvSpPr>
        <p:spPr>
          <a:xfrm>
            <a:off x="7308397" y="1331185"/>
            <a:ext cx="8797365" cy="45513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Regime-Switching HAR Models</a:t>
            </a:r>
            <a:endParaRPr lang="en-US" sz="1600" dirty="0"/>
          </a:p>
          <a:p>
            <a:pPr marL="254000" indent="-254000">
              <a:lnSpc>
                <a:spcPct val="14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Separate volatility behaviour during calm vs stress periods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 + GARCH Hybrid Framework</a:t>
            </a:r>
            <a:endParaRPr lang="en-US" sz="1600" dirty="0"/>
          </a:p>
          <a:p>
            <a:pPr marL="254000" indent="-254000">
              <a:lnSpc>
                <a:spcPct val="14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HAR for long memory and GARCH for short-term dynamics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 Extensions</a:t>
            </a:r>
            <a:endParaRPr lang="en-US" sz="1600" dirty="0"/>
          </a:p>
          <a:p>
            <a:pPr marL="254000" indent="-254000">
              <a:lnSpc>
                <a:spcPct val="14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Tree-based</a:t>
            </a:r>
            <a:pPr>
              <a:lnSpc>
                <a:spcPct val="140000"/>
              </a:lnSpc>
              <a:spcBef>
                <a:spcPts val="10"/>
              </a:spcBef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 kernel methods on HAR features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Higher-Frequency Data</a:t>
            </a:r>
            <a:endParaRPr lang="en-US" sz="1600" dirty="0"/>
          </a:p>
          <a:p>
            <a:pPr marL="254000" indent="-254000">
              <a:lnSpc>
                <a:spcPct val="14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5-minute or hourly RV for better intraday resolution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 &amp; Macro Variables</a:t>
            </a:r>
            <a:endParaRPr lang="en-US" sz="1600" dirty="0"/>
          </a:p>
          <a:p>
            <a:pPr marL="254000" indent="-254000">
              <a:lnSpc>
                <a:spcPct val="14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RBI intervention proxies, interest rate differential</a:t>
            </a:r>
            <a:pPr>
              <a:lnSpc>
                <a:spcPct val="140000"/>
              </a:lnSpc>
              <a:spcBef>
                <a:spcPts val="10"/>
              </a:spcBef>
            </a:pPr>
            <a:r>
              <a:rPr lang="en-US" sz="1600" dirty="0">
                <a:solidFill>
                  <a:srgbClr val="FFC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948315" y="2924955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Shape 19"/>
          <p:cNvSpPr/>
          <p:nvPr/>
        </p:nvSpPr>
        <p:spPr>
          <a:xfrm>
            <a:off x="6948315" y="3712443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3" name="Shape 20"/>
          <p:cNvSpPr/>
          <p:nvPr/>
        </p:nvSpPr>
        <p:spPr>
          <a:xfrm>
            <a:off x="6948315" y="4499931"/>
            <a:ext cx="44999" cy="697489"/>
          </a:xfrm>
          <a:custGeom>
            <a:avLst/>
            <a:gdLst/>
            <a:ahLst/>
            <a:cxnLst/>
            <a:rect l="l" t="t" r="r" b="b"/>
            <a:pathLst>
              <a:path w="44999" h="697489">
                <a:moveTo>
                  <a:pt x="0" y="0"/>
                </a:moveTo>
                <a:lnTo>
                  <a:pt x="44999" y="0"/>
                </a:lnTo>
                <a:lnTo>
                  <a:pt x="44999" y="697489"/>
                </a:lnTo>
                <a:lnTo>
                  <a:pt x="0" y="697489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4" name="Shape 21"/>
          <p:cNvSpPr/>
          <p:nvPr/>
        </p:nvSpPr>
        <p:spPr>
          <a:xfrm>
            <a:off x="449993" y="8316863"/>
            <a:ext cx="15356014" cy="899986"/>
          </a:xfrm>
          <a:custGeom>
            <a:avLst/>
            <a:gdLst/>
            <a:ahLst/>
            <a:cxnLst/>
            <a:rect l="l" t="t" r="r" b="b"/>
            <a:pathLst>
              <a:path w="15356014" h="899986">
                <a:moveTo>
                  <a:pt x="44999" y="0"/>
                </a:moveTo>
                <a:lnTo>
                  <a:pt x="15311015" y="0"/>
                </a:lnTo>
                <a:cubicBezTo>
                  <a:pt x="15335867" y="0"/>
                  <a:pt x="15356014" y="20147"/>
                  <a:pt x="15356014" y="44999"/>
                </a:cubicBezTo>
                <a:lnTo>
                  <a:pt x="15356014" y="854987"/>
                </a:lnTo>
                <a:cubicBezTo>
                  <a:pt x="15356014" y="879839"/>
                  <a:pt x="15335867" y="899986"/>
                  <a:pt x="15311015" y="899986"/>
                </a:cubicBezTo>
                <a:lnTo>
                  <a:pt x="44999" y="899986"/>
                </a:lnTo>
                <a:cubicBezTo>
                  <a:pt x="20147" y="899986"/>
                  <a:pt x="0" y="879839"/>
                  <a:pt x="0" y="854987"/>
                </a:cubicBezTo>
                <a:lnTo>
                  <a:pt x="0" y="44999"/>
                </a:lnTo>
                <a:cubicBezTo>
                  <a:pt x="0" y="20164"/>
                  <a:pt x="20164" y="0"/>
                  <a:pt x="44999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2"/>
          <p:cNvSpPr/>
          <p:nvPr/>
        </p:nvSpPr>
        <p:spPr>
          <a:xfrm>
            <a:off x="528742" y="8451861"/>
            <a:ext cx="15198516" cy="314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72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9992" y="8811855"/>
            <a:ext cx="15176017" cy="269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dirty="0">
                <a:solidFill>
                  <a:srgbClr val="1A1A1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USD/INR Volatility Forecasting using HAR-RV-X | Author: Ayush Choudhury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32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Motivation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646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Study USD/INR Volatility?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625600"/>
            <a:ext cx="50800" cy="3403600"/>
          </a:xfrm>
          <a:custGeom>
            <a:avLst/>
            <a:gdLst/>
            <a:ahLst/>
            <a:cxnLst/>
            <a:rect l="l" t="t" r="r" b="b"/>
            <a:pathLst>
              <a:path w="50800" h="3403600">
                <a:moveTo>
                  <a:pt x="0" y="0"/>
                </a:moveTo>
                <a:lnTo>
                  <a:pt x="50800" y="0"/>
                </a:lnTo>
                <a:lnTo>
                  <a:pt x="5080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Text 4"/>
          <p:cNvSpPr/>
          <p:nvPr/>
        </p:nvSpPr>
        <p:spPr>
          <a:xfrm>
            <a:off x="812800" y="1828800"/>
            <a:ext cx="7289800" cy="299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Importance of USD/INR &lt; 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 of India's most traded macro-sensitive currency pairs, influenced by multiple structural forces that create complex volatility dynamics. RBI Intervention Policy management Global USD Cycles Worldwide strength Oil Imports Energy dependency Capital Flows Investment patterns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" y="5232400"/>
            <a:ext cx="50800" cy="3403600"/>
          </a:xfrm>
          <a:custGeom>
            <a:avLst/>
            <a:gdLst/>
            <a:ahLst/>
            <a:cxnLst/>
            <a:rect l="l" t="t" r="r" b="b"/>
            <a:pathLst>
              <a:path w="50800" h="3403600">
                <a:moveTo>
                  <a:pt x="0" y="0"/>
                </a:moveTo>
                <a:lnTo>
                  <a:pt x="50800" y="0"/>
                </a:lnTo>
                <a:lnTo>
                  <a:pt x="5080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8" name="Shape 6"/>
          <p:cNvSpPr/>
          <p:nvPr/>
        </p:nvSpPr>
        <p:spPr>
          <a:xfrm>
            <a:off x="863600" y="59815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3812" y="23812"/>
                </a:moveTo>
                <a:cubicBezTo>
                  <a:pt x="36984" y="23812"/>
                  <a:pt x="47625" y="34454"/>
                  <a:pt x="47625" y="47625"/>
                </a:cubicBezTo>
                <a:lnTo>
                  <a:pt x="47625" y="297656"/>
                </a:lnTo>
                <a:cubicBezTo>
                  <a:pt x="47625" y="304205"/>
                  <a:pt x="52983" y="309563"/>
                  <a:pt x="59531" y="309563"/>
                </a:cubicBezTo>
                <a:lnTo>
                  <a:pt x="357188" y="309563"/>
                </a:lnTo>
                <a:cubicBezTo>
                  <a:pt x="370359" y="309563"/>
                  <a:pt x="381000" y="320204"/>
                  <a:pt x="381000" y="333375"/>
                </a:cubicBezTo>
                <a:cubicBezTo>
                  <a:pt x="381000" y="346546"/>
                  <a:pt x="370359" y="357188"/>
                  <a:pt x="357188" y="357188"/>
                </a:cubicBezTo>
                <a:lnTo>
                  <a:pt x="59531" y="357188"/>
                </a:lnTo>
                <a:cubicBezTo>
                  <a:pt x="26640" y="357188"/>
                  <a:pt x="0" y="330547"/>
                  <a:pt x="0" y="297656"/>
                </a:cubicBezTo>
                <a:lnTo>
                  <a:pt x="0" y="47625"/>
                </a:lnTo>
                <a:cubicBezTo>
                  <a:pt x="0" y="34454"/>
                  <a:pt x="10641" y="23812"/>
                  <a:pt x="23812" y="23812"/>
                </a:cubicBezTo>
                <a:close/>
                <a:moveTo>
                  <a:pt x="178594" y="71438"/>
                </a:moveTo>
                <a:cubicBezTo>
                  <a:pt x="183579" y="71438"/>
                  <a:pt x="188342" y="73521"/>
                  <a:pt x="191765" y="77242"/>
                </a:cubicBezTo>
                <a:lnTo>
                  <a:pt x="244673" y="134913"/>
                </a:lnTo>
                <a:lnTo>
                  <a:pt x="279053" y="100459"/>
                </a:lnTo>
                <a:cubicBezTo>
                  <a:pt x="286048" y="93464"/>
                  <a:pt x="297359" y="93464"/>
                  <a:pt x="304279" y="100459"/>
                </a:cubicBezTo>
                <a:lnTo>
                  <a:pt x="351904" y="148084"/>
                </a:lnTo>
                <a:cubicBezTo>
                  <a:pt x="355253" y="151433"/>
                  <a:pt x="357113" y="155972"/>
                  <a:pt x="357113" y="160734"/>
                </a:cubicBezTo>
                <a:lnTo>
                  <a:pt x="357113" y="244078"/>
                </a:lnTo>
                <a:cubicBezTo>
                  <a:pt x="357113" y="253975"/>
                  <a:pt x="349151" y="261938"/>
                  <a:pt x="339254" y="261938"/>
                </a:cubicBezTo>
                <a:lnTo>
                  <a:pt x="113035" y="261938"/>
                </a:lnTo>
                <a:cubicBezTo>
                  <a:pt x="103138" y="261938"/>
                  <a:pt x="95176" y="253975"/>
                  <a:pt x="95176" y="244078"/>
                </a:cubicBezTo>
                <a:lnTo>
                  <a:pt x="95176" y="160734"/>
                </a:lnTo>
                <a:cubicBezTo>
                  <a:pt x="95176" y="156270"/>
                  <a:pt x="96887" y="151954"/>
                  <a:pt x="99864" y="148679"/>
                </a:cubicBezTo>
                <a:lnTo>
                  <a:pt x="165348" y="77242"/>
                </a:lnTo>
                <a:cubicBezTo>
                  <a:pt x="168697" y="73521"/>
                  <a:pt x="173534" y="71438"/>
                  <a:pt x="178519" y="7143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9" name="Text 7"/>
          <p:cNvSpPr/>
          <p:nvPr/>
        </p:nvSpPr>
        <p:spPr>
          <a:xfrm>
            <a:off x="1441450" y="5969000"/>
            <a:ext cx="3721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Volatility (Not Price)?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6527642"/>
            <a:ext cx="7289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drives critical financial decisions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across multiple dimensions of risk management and derivatives pricing.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797050" y="7492842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38100" y="0"/>
                </a:moveTo>
                <a:cubicBezTo>
                  <a:pt x="17085" y="0"/>
                  <a:pt x="0" y="17085"/>
                  <a:pt x="0" y="3810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38100"/>
                </a:lnTo>
                <a:cubicBezTo>
                  <a:pt x="228600" y="17085"/>
                  <a:pt x="211515" y="0"/>
                  <a:pt x="190500" y="0"/>
                </a:cubicBezTo>
                <a:lnTo>
                  <a:pt x="38100" y="0"/>
                </a:lnTo>
                <a:close/>
                <a:moveTo>
                  <a:pt x="57150" y="38100"/>
                </a:moveTo>
                <a:lnTo>
                  <a:pt x="171450" y="38100"/>
                </a:lnTo>
                <a:cubicBezTo>
                  <a:pt x="181987" y="38100"/>
                  <a:pt x="190500" y="46613"/>
                  <a:pt x="190500" y="57150"/>
                </a:cubicBezTo>
                <a:lnTo>
                  <a:pt x="190500" y="76200"/>
                </a:lnTo>
                <a:cubicBezTo>
                  <a:pt x="190500" y="86737"/>
                  <a:pt x="181987" y="95250"/>
                  <a:pt x="171450" y="95250"/>
                </a:cubicBezTo>
                <a:lnTo>
                  <a:pt x="57150" y="95250"/>
                </a:lnTo>
                <a:cubicBezTo>
                  <a:pt x="46613" y="95250"/>
                  <a:pt x="38100" y="86737"/>
                  <a:pt x="38100" y="76200"/>
                </a:cubicBezTo>
                <a:lnTo>
                  <a:pt x="38100" y="57150"/>
                </a:lnTo>
                <a:cubicBezTo>
                  <a:pt x="38100" y="46613"/>
                  <a:pt x="46613" y="38100"/>
                  <a:pt x="57150" y="38100"/>
                </a:cubicBezTo>
                <a:close/>
                <a:moveTo>
                  <a:pt x="66675" y="138113"/>
                </a:moveTo>
                <a:cubicBezTo>
                  <a:pt x="66675" y="145998"/>
                  <a:pt x="60273" y="152400"/>
                  <a:pt x="52388" y="152400"/>
                </a:cubicBezTo>
                <a:cubicBezTo>
                  <a:pt x="44502" y="152400"/>
                  <a:pt x="38100" y="145998"/>
                  <a:pt x="38100" y="138113"/>
                </a:cubicBezTo>
                <a:cubicBezTo>
                  <a:pt x="38100" y="130227"/>
                  <a:pt x="44502" y="123825"/>
                  <a:pt x="52388" y="123825"/>
                </a:cubicBezTo>
                <a:cubicBezTo>
                  <a:pt x="60273" y="123825"/>
                  <a:pt x="66675" y="130227"/>
                  <a:pt x="66675" y="138113"/>
                </a:cubicBezTo>
                <a:close/>
                <a:moveTo>
                  <a:pt x="114300" y="152400"/>
                </a:moveTo>
                <a:cubicBezTo>
                  <a:pt x="106415" y="152400"/>
                  <a:pt x="100013" y="145998"/>
                  <a:pt x="100013" y="138113"/>
                </a:cubicBezTo>
                <a:cubicBezTo>
                  <a:pt x="100013" y="130227"/>
                  <a:pt x="106415" y="123825"/>
                  <a:pt x="114300" y="123825"/>
                </a:cubicBezTo>
                <a:cubicBezTo>
                  <a:pt x="122185" y="123825"/>
                  <a:pt x="128588" y="130227"/>
                  <a:pt x="128588" y="138113"/>
                </a:cubicBezTo>
                <a:cubicBezTo>
                  <a:pt x="128588" y="145998"/>
                  <a:pt x="122185" y="152400"/>
                  <a:pt x="114300" y="152400"/>
                </a:cubicBezTo>
                <a:close/>
                <a:moveTo>
                  <a:pt x="190500" y="138113"/>
                </a:moveTo>
                <a:cubicBezTo>
                  <a:pt x="190500" y="145998"/>
                  <a:pt x="184098" y="152400"/>
                  <a:pt x="176212" y="152400"/>
                </a:cubicBezTo>
                <a:cubicBezTo>
                  <a:pt x="168327" y="152400"/>
                  <a:pt x="161925" y="145998"/>
                  <a:pt x="161925" y="138113"/>
                </a:cubicBezTo>
                <a:cubicBezTo>
                  <a:pt x="161925" y="130227"/>
                  <a:pt x="168327" y="123825"/>
                  <a:pt x="176212" y="123825"/>
                </a:cubicBezTo>
                <a:cubicBezTo>
                  <a:pt x="184098" y="123825"/>
                  <a:pt x="190500" y="130227"/>
                  <a:pt x="190500" y="138113"/>
                </a:cubicBezTo>
                <a:close/>
                <a:moveTo>
                  <a:pt x="52388" y="209550"/>
                </a:moveTo>
                <a:cubicBezTo>
                  <a:pt x="44502" y="209550"/>
                  <a:pt x="38100" y="203148"/>
                  <a:pt x="38100" y="195263"/>
                </a:cubicBezTo>
                <a:cubicBezTo>
                  <a:pt x="38100" y="187377"/>
                  <a:pt x="44502" y="180975"/>
                  <a:pt x="52388" y="180975"/>
                </a:cubicBezTo>
                <a:cubicBezTo>
                  <a:pt x="60273" y="180975"/>
                  <a:pt x="66675" y="187377"/>
                  <a:pt x="66675" y="195263"/>
                </a:cubicBezTo>
                <a:cubicBezTo>
                  <a:pt x="66675" y="203148"/>
                  <a:pt x="60273" y="209550"/>
                  <a:pt x="52388" y="209550"/>
                </a:cubicBezTo>
                <a:close/>
                <a:moveTo>
                  <a:pt x="128588" y="195263"/>
                </a:moveTo>
                <a:cubicBezTo>
                  <a:pt x="128588" y="203148"/>
                  <a:pt x="122185" y="209550"/>
                  <a:pt x="114300" y="209550"/>
                </a:cubicBezTo>
                <a:cubicBezTo>
                  <a:pt x="106415" y="209550"/>
                  <a:pt x="100013" y="203148"/>
                  <a:pt x="100013" y="195263"/>
                </a:cubicBezTo>
                <a:cubicBezTo>
                  <a:pt x="100013" y="187377"/>
                  <a:pt x="106415" y="180975"/>
                  <a:pt x="114300" y="180975"/>
                </a:cubicBezTo>
                <a:cubicBezTo>
                  <a:pt x="122185" y="180975"/>
                  <a:pt x="128588" y="187377"/>
                  <a:pt x="128588" y="195263"/>
                </a:cubicBezTo>
                <a:close/>
                <a:moveTo>
                  <a:pt x="176212" y="209550"/>
                </a:moveTo>
                <a:cubicBezTo>
                  <a:pt x="168327" y="209550"/>
                  <a:pt x="161925" y="203148"/>
                  <a:pt x="161925" y="195263"/>
                </a:cubicBezTo>
                <a:cubicBezTo>
                  <a:pt x="161925" y="187377"/>
                  <a:pt x="168327" y="180975"/>
                  <a:pt x="176212" y="180975"/>
                </a:cubicBezTo>
                <a:cubicBezTo>
                  <a:pt x="184098" y="180975"/>
                  <a:pt x="190500" y="187377"/>
                  <a:pt x="190500" y="195263"/>
                </a:cubicBezTo>
                <a:cubicBezTo>
                  <a:pt x="190500" y="203148"/>
                  <a:pt x="184098" y="209550"/>
                  <a:pt x="176212" y="209550"/>
                </a:cubicBezTo>
                <a:close/>
                <a:moveTo>
                  <a:pt x="38100" y="252413"/>
                </a:moveTo>
                <a:cubicBezTo>
                  <a:pt x="38100" y="244495"/>
                  <a:pt x="44470" y="238125"/>
                  <a:pt x="52388" y="238125"/>
                </a:cubicBezTo>
                <a:lnTo>
                  <a:pt x="119062" y="238125"/>
                </a:lnTo>
                <a:cubicBezTo>
                  <a:pt x="126980" y="238125"/>
                  <a:pt x="133350" y="244495"/>
                  <a:pt x="133350" y="252413"/>
                </a:cubicBezTo>
                <a:cubicBezTo>
                  <a:pt x="133350" y="260330"/>
                  <a:pt x="126980" y="266700"/>
                  <a:pt x="119062" y="266700"/>
                </a:cubicBezTo>
                <a:lnTo>
                  <a:pt x="52388" y="266700"/>
                </a:lnTo>
                <a:cubicBezTo>
                  <a:pt x="44470" y="266700"/>
                  <a:pt x="38100" y="260330"/>
                  <a:pt x="38100" y="252413"/>
                </a:cubicBezTo>
                <a:close/>
                <a:moveTo>
                  <a:pt x="176212" y="238125"/>
                </a:moveTo>
                <a:cubicBezTo>
                  <a:pt x="184130" y="238125"/>
                  <a:pt x="190500" y="244495"/>
                  <a:pt x="190500" y="252413"/>
                </a:cubicBezTo>
                <a:cubicBezTo>
                  <a:pt x="190500" y="260330"/>
                  <a:pt x="184130" y="266700"/>
                  <a:pt x="176212" y="266700"/>
                </a:cubicBezTo>
                <a:cubicBezTo>
                  <a:pt x="168295" y="266700"/>
                  <a:pt x="161925" y="260330"/>
                  <a:pt x="161925" y="252413"/>
                </a:cubicBezTo>
                <a:cubicBezTo>
                  <a:pt x="161925" y="244495"/>
                  <a:pt x="168295" y="238125"/>
                  <a:pt x="176212" y="2381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2" name="Text 10"/>
          <p:cNvSpPr/>
          <p:nvPr/>
        </p:nvSpPr>
        <p:spPr>
          <a:xfrm>
            <a:off x="711200" y="7996082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FX Options Pricing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305300" y="74928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Text 12"/>
          <p:cNvSpPr/>
          <p:nvPr/>
        </p:nvSpPr>
        <p:spPr>
          <a:xfrm>
            <a:off x="3257550" y="7996082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Hedging Cost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845300" y="7492842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28600" y="19050"/>
                </a:moveTo>
                <a:lnTo>
                  <a:pt x="304800" y="19050"/>
                </a:lnTo>
                <a:cubicBezTo>
                  <a:pt x="315337" y="19050"/>
                  <a:pt x="323850" y="27563"/>
                  <a:pt x="323850" y="38100"/>
                </a:cubicBezTo>
                <a:cubicBezTo>
                  <a:pt x="323850" y="48637"/>
                  <a:pt x="315337" y="57150"/>
                  <a:pt x="304800" y="57150"/>
                </a:cubicBezTo>
                <a:lnTo>
                  <a:pt x="237173" y="57150"/>
                </a:lnTo>
                <a:cubicBezTo>
                  <a:pt x="234077" y="72509"/>
                  <a:pt x="223540" y="85189"/>
                  <a:pt x="209550" y="91261"/>
                </a:cubicBezTo>
                <a:lnTo>
                  <a:pt x="209550" y="266700"/>
                </a:lnTo>
                <a:lnTo>
                  <a:pt x="304800" y="266700"/>
                </a:lnTo>
                <a:cubicBezTo>
                  <a:pt x="315337" y="266700"/>
                  <a:pt x="323850" y="275213"/>
                  <a:pt x="323850" y="285750"/>
                </a:cubicBezTo>
                <a:cubicBezTo>
                  <a:pt x="323850" y="296287"/>
                  <a:pt x="315337" y="304800"/>
                  <a:pt x="304800" y="304800"/>
                </a:cubicBezTo>
                <a:lnTo>
                  <a:pt x="76200" y="304800"/>
                </a:lnTo>
                <a:cubicBezTo>
                  <a:pt x="65663" y="304800"/>
                  <a:pt x="57150" y="296287"/>
                  <a:pt x="57150" y="285750"/>
                </a:cubicBezTo>
                <a:cubicBezTo>
                  <a:pt x="57150" y="275213"/>
                  <a:pt x="65663" y="266700"/>
                  <a:pt x="76200" y="266700"/>
                </a:cubicBezTo>
                <a:lnTo>
                  <a:pt x="171450" y="266700"/>
                </a:lnTo>
                <a:lnTo>
                  <a:pt x="171450" y="91261"/>
                </a:lnTo>
                <a:cubicBezTo>
                  <a:pt x="157460" y="85130"/>
                  <a:pt x="146923" y="72450"/>
                  <a:pt x="143828" y="57150"/>
                </a:cubicBezTo>
                <a:lnTo>
                  <a:pt x="76200" y="57150"/>
                </a:lnTo>
                <a:cubicBezTo>
                  <a:pt x="65663" y="57150"/>
                  <a:pt x="57150" y="48637"/>
                  <a:pt x="57150" y="38100"/>
                </a:cubicBezTo>
                <a:cubicBezTo>
                  <a:pt x="57150" y="27563"/>
                  <a:pt x="65663" y="19050"/>
                  <a:pt x="76200" y="19050"/>
                </a:cubicBezTo>
                <a:lnTo>
                  <a:pt x="152400" y="19050"/>
                </a:lnTo>
                <a:cubicBezTo>
                  <a:pt x="161092" y="7501"/>
                  <a:pt x="174903" y="0"/>
                  <a:pt x="190500" y="0"/>
                </a:cubicBezTo>
                <a:cubicBezTo>
                  <a:pt x="206097" y="0"/>
                  <a:pt x="219908" y="7501"/>
                  <a:pt x="228600" y="19050"/>
                </a:cubicBezTo>
                <a:close/>
                <a:moveTo>
                  <a:pt x="261699" y="190500"/>
                </a:moveTo>
                <a:lnTo>
                  <a:pt x="347901" y="190500"/>
                </a:lnTo>
                <a:lnTo>
                  <a:pt x="304800" y="116562"/>
                </a:lnTo>
                <a:lnTo>
                  <a:pt x="261699" y="190500"/>
                </a:lnTo>
                <a:close/>
                <a:moveTo>
                  <a:pt x="304800" y="247650"/>
                </a:moveTo>
                <a:cubicBezTo>
                  <a:pt x="267355" y="247650"/>
                  <a:pt x="236220" y="227409"/>
                  <a:pt x="229791" y="200680"/>
                </a:cubicBezTo>
                <a:cubicBezTo>
                  <a:pt x="228243" y="194131"/>
                  <a:pt x="230386" y="187404"/>
                  <a:pt x="233779" y="181570"/>
                </a:cubicBezTo>
                <a:lnTo>
                  <a:pt x="290453" y="84415"/>
                </a:lnTo>
                <a:cubicBezTo>
                  <a:pt x="293430" y="79296"/>
                  <a:pt x="298906" y="76200"/>
                  <a:pt x="304800" y="76200"/>
                </a:cubicBezTo>
                <a:cubicBezTo>
                  <a:pt x="310694" y="76200"/>
                  <a:pt x="316170" y="79355"/>
                  <a:pt x="319147" y="84415"/>
                </a:cubicBezTo>
                <a:lnTo>
                  <a:pt x="375821" y="181570"/>
                </a:lnTo>
                <a:cubicBezTo>
                  <a:pt x="379214" y="187404"/>
                  <a:pt x="381357" y="194131"/>
                  <a:pt x="379809" y="200680"/>
                </a:cubicBezTo>
                <a:cubicBezTo>
                  <a:pt x="373380" y="227350"/>
                  <a:pt x="342245" y="247650"/>
                  <a:pt x="304800" y="247650"/>
                </a:cubicBezTo>
                <a:close/>
                <a:moveTo>
                  <a:pt x="75486" y="116562"/>
                </a:moveTo>
                <a:lnTo>
                  <a:pt x="32385" y="190500"/>
                </a:lnTo>
                <a:lnTo>
                  <a:pt x="118646" y="190500"/>
                </a:lnTo>
                <a:lnTo>
                  <a:pt x="75486" y="116562"/>
                </a:lnTo>
                <a:close/>
                <a:moveTo>
                  <a:pt x="536" y="200680"/>
                </a:moveTo>
                <a:cubicBezTo>
                  <a:pt x="-1012" y="194131"/>
                  <a:pt x="1131" y="187404"/>
                  <a:pt x="4524" y="181570"/>
                </a:cubicBezTo>
                <a:lnTo>
                  <a:pt x="61198" y="84415"/>
                </a:lnTo>
                <a:cubicBezTo>
                  <a:pt x="64175" y="79296"/>
                  <a:pt x="69652" y="76200"/>
                  <a:pt x="75545" y="76200"/>
                </a:cubicBezTo>
                <a:cubicBezTo>
                  <a:pt x="81439" y="76200"/>
                  <a:pt x="86916" y="79355"/>
                  <a:pt x="89892" y="84415"/>
                </a:cubicBezTo>
                <a:lnTo>
                  <a:pt x="146566" y="181570"/>
                </a:lnTo>
                <a:cubicBezTo>
                  <a:pt x="149959" y="187404"/>
                  <a:pt x="152102" y="194131"/>
                  <a:pt x="150555" y="200680"/>
                </a:cubicBezTo>
                <a:cubicBezTo>
                  <a:pt x="144125" y="227350"/>
                  <a:pt x="112990" y="247650"/>
                  <a:pt x="75545" y="247650"/>
                </a:cubicBezTo>
                <a:cubicBezTo>
                  <a:pt x="38100" y="247650"/>
                  <a:pt x="6965" y="227409"/>
                  <a:pt x="536" y="20068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6" name="Text 14"/>
          <p:cNvSpPr/>
          <p:nvPr/>
        </p:nvSpPr>
        <p:spPr>
          <a:xfrm>
            <a:off x="5702300" y="7996082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Capital Allocation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280400" y="1625600"/>
            <a:ext cx="50800" cy="4495800"/>
          </a:xfrm>
          <a:custGeom>
            <a:avLst/>
            <a:gdLst/>
            <a:ahLst/>
            <a:cxnLst/>
            <a:rect l="l" t="t" r="r" b="b"/>
            <a:pathLst>
              <a:path w="50800" h="4495800">
                <a:moveTo>
                  <a:pt x="0" y="0"/>
                </a:moveTo>
                <a:lnTo>
                  <a:pt x="50800" y="0"/>
                </a:lnTo>
                <a:lnTo>
                  <a:pt x="50800" y="4495800"/>
                </a:lnTo>
                <a:lnTo>
                  <a:pt x="0" y="4495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Shape 16"/>
          <p:cNvSpPr/>
          <p:nvPr/>
        </p:nvSpPr>
        <p:spPr>
          <a:xfrm>
            <a:off x="8610600" y="246618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33375" y="190500"/>
                </a:moveTo>
                <a:cubicBezTo>
                  <a:pt x="333375" y="111645"/>
                  <a:pt x="269355" y="47625"/>
                  <a:pt x="190500" y="47625"/>
                </a:cubicBezTo>
                <a:cubicBezTo>
                  <a:pt x="111645" y="47625"/>
                  <a:pt x="47625" y="111645"/>
                  <a:pt x="47625" y="190500"/>
                </a:cubicBezTo>
                <a:cubicBezTo>
                  <a:pt x="47625" y="269355"/>
                  <a:pt x="111645" y="333375"/>
                  <a:pt x="190500" y="333375"/>
                </a:cubicBezTo>
                <a:cubicBezTo>
                  <a:pt x="269355" y="333375"/>
                  <a:pt x="333375" y="269355"/>
                  <a:pt x="333375" y="190500"/>
                </a:cubicBezTo>
                <a:close/>
                <a:moveTo>
                  <a:pt x="0" y="190500"/>
                </a:moveTo>
                <a:cubicBezTo>
                  <a:pt x="0" y="85360"/>
                  <a:pt x="85360" y="0"/>
                  <a:pt x="190500" y="0"/>
                </a:cubicBez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lose/>
                <a:moveTo>
                  <a:pt x="190500" y="250031"/>
                </a:moveTo>
                <a:cubicBezTo>
                  <a:pt x="223356" y="250031"/>
                  <a:pt x="250031" y="223356"/>
                  <a:pt x="250031" y="190500"/>
                </a:cubicBezTo>
                <a:cubicBezTo>
                  <a:pt x="250031" y="157644"/>
                  <a:pt x="223356" y="130969"/>
                  <a:pt x="190500" y="130969"/>
                </a:cubicBezTo>
                <a:cubicBezTo>
                  <a:pt x="157644" y="130969"/>
                  <a:pt x="130969" y="157644"/>
                  <a:pt x="130969" y="190500"/>
                </a:cubicBezTo>
                <a:cubicBezTo>
                  <a:pt x="130969" y="223356"/>
                  <a:pt x="157644" y="250031"/>
                  <a:pt x="190500" y="250031"/>
                </a:cubicBezTo>
                <a:close/>
                <a:moveTo>
                  <a:pt x="190500" y="83344"/>
                </a:moveTo>
                <a:cubicBezTo>
                  <a:pt x="249641" y="83344"/>
                  <a:pt x="297656" y="131359"/>
                  <a:pt x="297656" y="190500"/>
                </a:cubicBezTo>
                <a:cubicBezTo>
                  <a:pt x="297656" y="249641"/>
                  <a:pt x="249641" y="297656"/>
                  <a:pt x="190500" y="297656"/>
                </a:cubicBezTo>
                <a:cubicBezTo>
                  <a:pt x="131359" y="297656"/>
                  <a:pt x="83344" y="249641"/>
                  <a:pt x="83344" y="190500"/>
                </a:cubicBezTo>
                <a:cubicBezTo>
                  <a:pt x="83344" y="131359"/>
                  <a:pt x="131359" y="83344"/>
                  <a:pt x="190500" y="83344"/>
                </a:cubicBezTo>
                <a:close/>
                <a:moveTo>
                  <a:pt x="166688" y="190500"/>
                </a:moveTo>
                <a:cubicBezTo>
                  <a:pt x="166688" y="177358"/>
                  <a:pt x="177358" y="166688"/>
                  <a:pt x="190500" y="166688"/>
                </a:cubicBezTo>
                <a:cubicBezTo>
                  <a:pt x="203642" y="166688"/>
                  <a:pt x="214313" y="177358"/>
                  <a:pt x="214313" y="190500"/>
                </a:cubicBezTo>
                <a:cubicBezTo>
                  <a:pt x="214313" y="203642"/>
                  <a:pt x="203642" y="214313"/>
                  <a:pt x="190500" y="214313"/>
                </a:cubicBezTo>
                <a:cubicBezTo>
                  <a:pt x="177358" y="214313"/>
                  <a:pt x="166688" y="203642"/>
                  <a:pt x="166688" y="1905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9188450" y="2453640"/>
            <a:ext cx="2298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Motivation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559800" y="3012281"/>
            <a:ext cx="7289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Directional prediction is notoriously unreliable in FX markets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due to policy interventions, noise trading, and information asymmetries.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559800" y="3825081"/>
            <a:ext cx="7289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However,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exhibits strong persistence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high volatility tends to be followed by high volatility, and low by low.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559800" y="4637881"/>
            <a:ext cx="7289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If volatility is persistent, it should be explainable.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project seeks to understand the structural drivers behind this persistence.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60080" y="6334760"/>
            <a:ext cx="7477760" cy="2296160"/>
          </a:xfrm>
          <a:custGeom>
            <a:avLst/>
            <a:gdLst/>
            <a:ahLst/>
            <a:cxnLst/>
            <a:rect l="l" t="t" r="r" b="b"/>
            <a:pathLst>
              <a:path w="7477760" h="2296160">
                <a:moveTo>
                  <a:pt x="0" y="0"/>
                </a:moveTo>
                <a:lnTo>
                  <a:pt x="7477760" y="0"/>
                </a:lnTo>
                <a:lnTo>
                  <a:pt x="7477760" y="2296160"/>
                </a:lnTo>
                <a:lnTo>
                  <a:pt x="0" y="22961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525510" y="6644641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3"/>
          <p:cNvSpPr/>
          <p:nvPr/>
        </p:nvSpPr>
        <p:spPr>
          <a:xfrm>
            <a:off x="8908733" y="6593841"/>
            <a:ext cx="6692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908733" y="7051041"/>
            <a:ext cx="6680200" cy="132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clustering creates predictable patterns. Understanding these patterns is crucial for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management, derivatives pricing, and policy analysis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one of the world's most important emerging market currency pairs.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777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Framework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7912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 &amp; Design Philosophy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625600"/>
            <a:ext cx="50800" cy="3124200"/>
          </a:xfrm>
          <a:custGeom>
            <a:avLst/>
            <a:gdLst/>
            <a:ahLst/>
            <a:cxnLst/>
            <a:rect l="l" t="t" r="r" b="b"/>
            <a:pathLst>
              <a:path w="50800" h="3124200">
                <a:moveTo>
                  <a:pt x="0" y="0"/>
                </a:moveTo>
                <a:lnTo>
                  <a:pt x="50800" y="0"/>
                </a:lnTo>
                <a:lnTo>
                  <a:pt x="50800" y="3124200"/>
                </a:lnTo>
                <a:lnTo>
                  <a:pt x="0" y="3124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Shape 4"/>
          <p:cNvSpPr/>
          <p:nvPr/>
        </p:nvSpPr>
        <p:spPr>
          <a:xfrm>
            <a:off x="863600" y="230425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9039" y="170036"/>
                </a:moveTo>
                <a:cubicBezTo>
                  <a:pt x="58936" y="100831"/>
                  <a:pt x="118542" y="47625"/>
                  <a:pt x="190500" y="47625"/>
                </a:cubicBezTo>
                <a:cubicBezTo>
                  <a:pt x="229939" y="47625"/>
                  <a:pt x="265658" y="63624"/>
                  <a:pt x="291554" y="89446"/>
                </a:cubicBezTo>
                <a:cubicBezTo>
                  <a:pt x="291703" y="89595"/>
                  <a:pt x="291852" y="89743"/>
                  <a:pt x="292001" y="89892"/>
                </a:cubicBezTo>
                <a:lnTo>
                  <a:pt x="297656" y="95250"/>
                </a:lnTo>
                <a:lnTo>
                  <a:pt x="262012" y="95250"/>
                </a:lnTo>
                <a:cubicBezTo>
                  <a:pt x="248841" y="95250"/>
                  <a:pt x="238199" y="105891"/>
                  <a:pt x="238199" y="119063"/>
                </a:cubicBezTo>
                <a:cubicBezTo>
                  <a:pt x="238199" y="132234"/>
                  <a:pt x="248841" y="142875"/>
                  <a:pt x="262012" y="142875"/>
                </a:cubicBezTo>
                <a:lnTo>
                  <a:pt x="357262" y="142875"/>
                </a:lnTo>
                <a:cubicBezTo>
                  <a:pt x="370433" y="142875"/>
                  <a:pt x="381074" y="132234"/>
                  <a:pt x="381074" y="119063"/>
                </a:cubicBezTo>
                <a:lnTo>
                  <a:pt x="381074" y="23812"/>
                </a:lnTo>
                <a:cubicBezTo>
                  <a:pt x="381074" y="10641"/>
                  <a:pt x="370433" y="0"/>
                  <a:pt x="357262" y="0"/>
                </a:cubicBezTo>
                <a:cubicBezTo>
                  <a:pt x="344091" y="0"/>
                  <a:pt x="333449" y="10641"/>
                  <a:pt x="333449" y="23812"/>
                </a:cubicBezTo>
                <a:lnTo>
                  <a:pt x="333449" y="63550"/>
                </a:lnTo>
                <a:lnTo>
                  <a:pt x="325041" y="55587"/>
                </a:lnTo>
                <a:cubicBezTo>
                  <a:pt x="290587" y="21282"/>
                  <a:pt x="242962" y="0"/>
                  <a:pt x="190500" y="0"/>
                </a:cubicBezTo>
                <a:cubicBezTo>
                  <a:pt x="94506" y="0"/>
                  <a:pt x="15106" y="70991"/>
                  <a:pt x="1935" y="163339"/>
                </a:cubicBezTo>
                <a:cubicBezTo>
                  <a:pt x="74" y="176361"/>
                  <a:pt x="9079" y="188416"/>
                  <a:pt x="22101" y="190277"/>
                </a:cubicBezTo>
                <a:cubicBezTo>
                  <a:pt x="35123" y="192137"/>
                  <a:pt x="47179" y="183059"/>
                  <a:pt x="49039" y="170111"/>
                </a:cubicBezTo>
                <a:close/>
                <a:moveTo>
                  <a:pt x="379065" y="217661"/>
                </a:moveTo>
                <a:cubicBezTo>
                  <a:pt x="380926" y="204639"/>
                  <a:pt x="371847" y="192584"/>
                  <a:pt x="358899" y="190723"/>
                </a:cubicBezTo>
                <a:cubicBezTo>
                  <a:pt x="345951" y="188863"/>
                  <a:pt x="333821" y="197941"/>
                  <a:pt x="331961" y="210889"/>
                </a:cubicBezTo>
                <a:cubicBezTo>
                  <a:pt x="322064" y="280095"/>
                  <a:pt x="262458" y="333301"/>
                  <a:pt x="190500" y="333301"/>
                </a:cubicBezTo>
                <a:cubicBezTo>
                  <a:pt x="151061" y="333301"/>
                  <a:pt x="115342" y="317302"/>
                  <a:pt x="89446" y="291480"/>
                </a:cubicBezTo>
                <a:cubicBezTo>
                  <a:pt x="89297" y="291331"/>
                  <a:pt x="89148" y="291182"/>
                  <a:pt x="88999" y="291033"/>
                </a:cubicBezTo>
                <a:lnTo>
                  <a:pt x="83344" y="285676"/>
                </a:lnTo>
                <a:lnTo>
                  <a:pt x="118988" y="285676"/>
                </a:lnTo>
                <a:cubicBezTo>
                  <a:pt x="132159" y="285676"/>
                  <a:pt x="142801" y="275034"/>
                  <a:pt x="142801" y="261863"/>
                </a:cubicBezTo>
                <a:cubicBezTo>
                  <a:pt x="142801" y="248692"/>
                  <a:pt x="132159" y="238051"/>
                  <a:pt x="118988" y="238051"/>
                </a:cubicBezTo>
                <a:lnTo>
                  <a:pt x="23812" y="238125"/>
                </a:lnTo>
                <a:cubicBezTo>
                  <a:pt x="17487" y="238125"/>
                  <a:pt x="11385" y="240655"/>
                  <a:pt x="6921" y="245194"/>
                </a:cubicBezTo>
                <a:cubicBezTo>
                  <a:pt x="2456" y="249734"/>
                  <a:pt x="-74" y="255761"/>
                  <a:pt x="0" y="262161"/>
                </a:cubicBezTo>
                <a:lnTo>
                  <a:pt x="744" y="356667"/>
                </a:lnTo>
                <a:cubicBezTo>
                  <a:pt x="819" y="369838"/>
                  <a:pt x="11609" y="380405"/>
                  <a:pt x="24780" y="380256"/>
                </a:cubicBezTo>
                <a:cubicBezTo>
                  <a:pt x="37951" y="380107"/>
                  <a:pt x="48518" y="369391"/>
                  <a:pt x="48369" y="356220"/>
                </a:cubicBezTo>
                <a:lnTo>
                  <a:pt x="48071" y="317897"/>
                </a:lnTo>
                <a:lnTo>
                  <a:pt x="56034" y="325413"/>
                </a:lnTo>
                <a:cubicBezTo>
                  <a:pt x="90488" y="359718"/>
                  <a:pt x="138038" y="381000"/>
                  <a:pt x="190500" y="381000"/>
                </a:cubicBezTo>
                <a:cubicBezTo>
                  <a:pt x="286494" y="381000"/>
                  <a:pt x="365894" y="310009"/>
                  <a:pt x="379065" y="217661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441450" y="2291716"/>
            <a:ext cx="2527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Objective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12800" y="2850356"/>
            <a:ext cx="7315200" cy="1244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Forecast future realized volatility of USD/INR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a structured linear framework that captures multi-horizon persistence and volatility spillovers from related financial markets.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8160" y="4968240"/>
            <a:ext cx="7475220" cy="3652520"/>
          </a:xfrm>
          <a:custGeom>
            <a:avLst/>
            <a:gdLst/>
            <a:ahLst/>
            <a:cxnLst/>
            <a:rect l="l" t="t" r="r" b="b"/>
            <a:pathLst>
              <a:path w="7475220" h="3652520">
                <a:moveTo>
                  <a:pt x="0" y="0"/>
                </a:moveTo>
                <a:lnTo>
                  <a:pt x="7475220" y="0"/>
                </a:lnTo>
                <a:lnTo>
                  <a:pt x="7475220" y="3652520"/>
                </a:lnTo>
                <a:lnTo>
                  <a:pt x="0" y="36525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4A556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82320" y="5476241"/>
            <a:ext cx="707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Explicit Constraints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82320" y="598424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896620" y="608584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Text 11"/>
          <p:cNvSpPr/>
          <p:nvPr/>
        </p:nvSpPr>
        <p:spPr>
          <a:xfrm>
            <a:off x="1341120" y="5984241"/>
            <a:ext cx="648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models only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preserve interpretability and avoid black-box estimation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82320" y="6746239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883920" y="684783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45733" y="163711"/>
                </a:moveTo>
                <a:lnTo>
                  <a:pt x="39489" y="57468"/>
                </a:lnTo>
                <a:cubicBezTo>
                  <a:pt x="30599" y="69929"/>
                  <a:pt x="25400" y="85169"/>
                  <a:pt x="25400" y="101600"/>
                </a:cubicBezTo>
                <a:cubicBezTo>
                  <a:pt x="25400" y="143669"/>
                  <a:pt x="59531" y="177800"/>
                  <a:pt x="101600" y="177800"/>
                </a:cubicBezTo>
                <a:cubicBezTo>
                  <a:pt x="118070" y="177800"/>
                  <a:pt x="133310" y="172601"/>
                  <a:pt x="145733" y="163711"/>
                </a:cubicBezTo>
                <a:close/>
                <a:moveTo>
                  <a:pt x="163711" y="145733"/>
                </a:moveTo>
                <a:cubicBezTo>
                  <a:pt x="172601" y="133271"/>
                  <a:pt x="177800" y="118031"/>
                  <a:pt x="177800" y="101600"/>
                </a:cubicBezTo>
                <a:cubicBezTo>
                  <a:pt x="177800" y="59531"/>
                  <a:pt x="143669" y="25400"/>
                  <a:pt x="101600" y="25400"/>
                </a:cubicBezTo>
                <a:cubicBezTo>
                  <a:pt x="85130" y="25400"/>
                  <a:pt x="69890" y="30599"/>
                  <a:pt x="57468" y="39489"/>
                </a:cubicBezTo>
                <a:lnTo>
                  <a:pt x="163711" y="145733"/>
                </a:lnTo>
                <a:close/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6" name="Text 14"/>
          <p:cNvSpPr/>
          <p:nvPr/>
        </p:nvSpPr>
        <p:spPr>
          <a:xfrm>
            <a:off x="1341120" y="6746239"/>
            <a:ext cx="648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GARCH, no ML, no deep learning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focus on econometric structure over computational complexity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82320" y="7508239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96620" y="7609839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7800" y="81677"/>
                </a:moveTo>
                <a:cubicBezTo>
                  <a:pt x="171926" y="85566"/>
                  <a:pt x="165179" y="88702"/>
                  <a:pt x="158155" y="91202"/>
                </a:cubicBezTo>
                <a:cubicBezTo>
                  <a:pt x="139502" y="97869"/>
                  <a:pt x="115014" y="101600"/>
                  <a:pt x="88900" y="101600"/>
                </a:cubicBezTo>
                <a:cubicBezTo>
                  <a:pt x="62786" y="101600"/>
                  <a:pt x="38259" y="97830"/>
                  <a:pt x="19645" y="91202"/>
                </a:cubicBezTo>
                <a:cubicBezTo>
                  <a:pt x="12660" y="88702"/>
                  <a:pt x="5874" y="85566"/>
                  <a:pt x="0" y="81677"/>
                </a:cubicBezTo>
                <a:lnTo>
                  <a:pt x="0" y="114300"/>
                </a:lnTo>
                <a:cubicBezTo>
                  <a:pt x="0" y="131842"/>
                  <a:pt x="39807" y="146050"/>
                  <a:pt x="88900" y="146050"/>
                </a:cubicBezTo>
                <a:cubicBezTo>
                  <a:pt x="137993" y="146050"/>
                  <a:pt x="177800" y="131842"/>
                  <a:pt x="177800" y="114300"/>
                </a:cubicBezTo>
                <a:lnTo>
                  <a:pt x="177800" y="81677"/>
                </a:lnTo>
                <a:close/>
                <a:moveTo>
                  <a:pt x="177800" y="50800"/>
                </a:moveTo>
                <a:lnTo>
                  <a:pt x="177800" y="31750"/>
                </a:lnTo>
                <a:cubicBezTo>
                  <a:pt x="177800" y="14208"/>
                  <a:pt x="137993" y="0"/>
                  <a:pt x="88900" y="0"/>
                </a:cubicBezTo>
                <a:cubicBezTo>
                  <a:pt x="39807" y="0"/>
                  <a:pt x="0" y="14208"/>
                  <a:pt x="0" y="31750"/>
                </a:cubicBezTo>
                <a:lnTo>
                  <a:pt x="0" y="50800"/>
                </a:lnTo>
                <a:cubicBezTo>
                  <a:pt x="0" y="68342"/>
                  <a:pt x="39807" y="82550"/>
                  <a:pt x="88900" y="82550"/>
                </a:cubicBezTo>
                <a:cubicBezTo>
                  <a:pt x="137993" y="82550"/>
                  <a:pt x="177800" y="68342"/>
                  <a:pt x="177800" y="50800"/>
                </a:cubicBezTo>
                <a:close/>
                <a:moveTo>
                  <a:pt x="158155" y="154702"/>
                </a:moveTo>
                <a:cubicBezTo>
                  <a:pt x="139541" y="161330"/>
                  <a:pt x="115054" y="165100"/>
                  <a:pt x="88900" y="165100"/>
                </a:cubicBezTo>
                <a:cubicBezTo>
                  <a:pt x="62746" y="165100"/>
                  <a:pt x="38259" y="161330"/>
                  <a:pt x="19645" y="154702"/>
                </a:cubicBezTo>
                <a:cubicBezTo>
                  <a:pt x="12660" y="152202"/>
                  <a:pt x="5874" y="149066"/>
                  <a:pt x="0" y="145177"/>
                </a:cubicBezTo>
                <a:lnTo>
                  <a:pt x="0" y="171450"/>
                </a:lnTo>
                <a:cubicBezTo>
                  <a:pt x="0" y="188992"/>
                  <a:pt x="39807" y="203200"/>
                  <a:pt x="88900" y="203200"/>
                </a:cubicBezTo>
                <a:cubicBezTo>
                  <a:pt x="137993" y="203200"/>
                  <a:pt x="177800" y="188992"/>
                  <a:pt x="177800" y="171450"/>
                </a:cubicBezTo>
                <a:lnTo>
                  <a:pt x="177800" y="145177"/>
                </a:lnTo>
                <a:cubicBezTo>
                  <a:pt x="171926" y="149066"/>
                  <a:pt x="165179" y="152202"/>
                  <a:pt x="158155" y="154702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1341120" y="7508239"/>
            <a:ext cx="648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publicly verifiable data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ensure replicability and real-world applicability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277860" y="1625600"/>
            <a:ext cx="50800" cy="7010400"/>
          </a:xfrm>
          <a:custGeom>
            <a:avLst/>
            <a:gdLst/>
            <a:ahLst/>
            <a:cxnLst/>
            <a:rect l="l" t="t" r="r" b="b"/>
            <a:pathLst>
              <a:path w="50800" h="7010400">
                <a:moveTo>
                  <a:pt x="0" y="0"/>
                </a:moveTo>
                <a:lnTo>
                  <a:pt x="50800" y="0"/>
                </a:lnTo>
                <a:lnTo>
                  <a:pt x="50800" y="7010400"/>
                </a:lnTo>
                <a:lnTo>
                  <a:pt x="0" y="70104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1" name="Shape 19"/>
          <p:cNvSpPr/>
          <p:nvPr/>
        </p:nvSpPr>
        <p:spPr>
          <a:xfrm>
            <a:off x="8655685" y="2552542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Text 20"/>
          <p:cNvSpPr/>
          <p:nvPr/>
        </p:nvSpPr>
        <p:spPr>
          <a:xfrm>
            <a:off x="9185910" y="2540000"/>
            <a:ext cx="264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Design Philosophy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582660" y="3149442"/>
            <a:ext cx="50800" cy="1498600"/>
          </a:xfrm>
          <a:custGeom>
            <a:avLst/>
            <a:gdLst/>
            <a:ahLst/>
            <a:cxnLst/>
            <a:rect l="l" t="t" r="r" b="b"/>
            <a:pathLst>
              <a:path w="50800" h="1498600">
                <a:moveTo>
                  <a:pt x="0" y="0"/>
                </a:moveTo>
                <a:lnTo>
                  <a:pt x="50800" y="0"/>
                </a:lnTo>
                <a:lnTo>
                  <a:pt x="50800" y="1498600"/>
                </a:ln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4" name="Shape 22"/>
          <p:cNvSpPr/>
          <p:nvPr/>
        </p:nvSpPr>
        <p:spPr>
          <a:xfrm>
            <a:off x="8811260" y="31494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3"/>
          <p:cNvSpPr/>
          <p:nvPr/>
        </p:nvSpPr>
        <p:spPr>
          <a:xfrm>
            <a:off x="8760460" y="31494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319260" y="3174842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Start Simple → Improve Structure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811260" y="3657442"/>
            <a:ext cx="7035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Begin with a naïve baseline model, then systematically enhance it by incorporating economic insights from financial econometrics literature.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Progressive refinement over complexity.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582660" y="4851242"/>
            <a:ext cx="50800" cy="1498600"/>
          </a:xfrm>
          <a:custGeom>
            <a:avLst/>
            <a:gdLst/>
            <a:ahLst/>
            <a:cxnLst/>
            <a:rect l="l" t="t" r="r" b="b"/>
            <a:pathLst>
              <a:path w="50800" h="1498600">
                <a:moveTo>
                  <a:pt x="0" y="0"/>
                </a:moveTo>
                <a:lnTo>
                  <a:pt x="50800" y="0"/>
                </a:lnTo>
                <a:lnTo>
                  <a:pt x="50800" y="1498600"/>
                </a:ln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9" name="Shape 27"/>
          <p:cNvSpPr/>
          <p:nvPr/>
        </p:nvSpPr>
        <p:spPr>
          <a:xfrm>
            <a:off x="8811260" y="48512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0" name="Text 28"/>
          <p:cNvSpPr/>
          <p:nvPr/>
        </p:nvSpPr>
        <p:spPr>
          <a:xfrm>
            <a:off x="8760460" y="48512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319260" y="4876642"/>
            <a:ext cx="226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Prefer Interpretability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811260" y="5359242"/>
            <a:ext cx="7035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Choose models that reveal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volatility changes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just when. Every coefficient should have an economic interpretation. Transparency enables understanding and policy implications.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82660" y="6553042"/>
            <a:ext cx="50800" cy="1168400"/>
          </a:xfrm>
          <a:custGeom>
            <a:avLst/>
            <a:gdLst/>
            <a:ahLst/>
            <a:cxnLst/>
            <a:rect l="l" t="t" r="r" b="b"/>
            <a:pathLst>
              <a:path w="50800" h="1168400">
                <a:moveTo>
                  <a:pt x="0" y="0"/>
                </a:moveTo>
                <a:lnTo>
                  <a:pt x="50800" y="0"/>
                </a:lnTo>
                <a:lnTo>
                  <a:pt x="50800" y="1168400"/>
                </a:lnTo>
                <a:lnTo>
                  <a:pt x="0" y="11684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4" name="Shape 32"/>
          <p:cNvSpPr/>
          <p:nvPr/>
        </p:nvSpPr>
        <p:spPr>
          <a:xfrm>
            <a:off x="8811260" y="65530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5" name="Text 33"/>
          <p:cNvSpPr/>
          <p:nvPr/>
        </p:nvSpPr>
        <p:spPr>
          <a:xfrm>
            <a:off x="8760460" y="65530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319260" y="6578442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Follow Academic Finance Literature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811260" y="7061042"/>
            <a:ext cx="7035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on established research in realized volatility modeling.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Leverage decades of rigorous academic work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rather than reinventing methods.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94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Development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7086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Baseline Model: Linear Regression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574800"/>
            <a:ext cx="50800" cy="3505200"/>
          </a:xfrm>
          <a:custGeom>
            <a:avLst/>
            <a:gdLst/>
            <a:ahLst/>
            <a:cxnLst/>
            <a:rect l="l" t="t" r="r" b="b"/>
            <a:pathLst>
              <a:path w="50800" h="3505200">
                <a:moveTo>
                  <a:pt x="0" y="0"/>
                </a:moveTo>
                <a:lnTo>
                  <a:pt x="50800" y="0"/>
                </a:lnTo>
                <a:lnTo>
                  <a:pt x="50800" y="3505200"/>
                </a:lnTo>
                <a:lnTo>
                  <a:pt x="0" y="3505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Shape 4"/>
          <p:cNvSpPr/>
          <p:nvPr/>
        </p:nvSpPr>
        <p:spPr>
          <a:xfrm>
            <a:off x="800100" y="160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95400" y="1574800"/>
            <a:ext cx="2222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Baseline Approach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2000" y="20828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62000" y="24384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Linear Regression (OLS)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2000" y="28956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 Variable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32512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Rolling realized volatility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37084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0640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Lagged volatility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44196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Market indicators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000" y="4775200"/>
            <a:ext cx="581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Macro proxies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3080" y="5288280"/>
            <a:ext cx="5966460" cy="1762760"/>
          </a:xfrm>
          <a:custGeom>
            <a:avLst/>
            <a:gdLst/>
            <a:ahLst/>
            <a:cxnLst/>
            <a:rect l="l" t="t" r="r" b="b"/>
            <a:pathLst>
              <a:path w="5966460" h="1762760">
                <a:moveTo>
                  <a:pt x="0" y="0"/>
                </a:moveTo>
                <a:lnTo>
                  <a:pt x="5966460" y="0"/>
                </a:lnTo>
                <a:lnTo>
                  <a:pt x="5966460" y="1762760"/>
                </a:lnTo>
                <a:lnTo>
                  <a:pt x="0" y="176276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02310" y="55092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00013" y="71438"/>
                </a:moveTo>
                <a:cubicBezTo>
                  <a:pt x="100013" y="63552"/>
                  <a:pt x="106415" y="57150"/>
                  <a:pt x="114300" y="57150"/>
                </a:cubicBezTo>
                <a:cubicBezTo>
                  <a:pt x="122185" y="57150"/>
                  <a:pt x="128588" y="63552"/>
                  <a:pt x="128588" y="71438"/>
                </a:cubicBezTo>
                <a:cubicBezTo>
                  <a:pt x="128588" y="79323"/>
                  <a:pt x="122185" y="85725"/>
                  <a:pt x="114300" y="85725"/>
                </a:cubicBezTo>
                <a:cubicBezTo>
                  <a:pt x="106415" y="85725"/>
                  <a:pt x="100013" y="79323"/>
                  <a:pt x="100013" y="71438"/>
                </a:cubicBezTo>
                <a:close/>
                <a:moveTo>
                  <a:pt x="96441" y="100013"/>
                </a:moveTo>
                <a:lnTo>
                  <a:pt x="117872" y="100013"/>
                </a:lnTo>
                <a:cubicBezTo>
                  <a:pt x="123810" y="100013"/>
                  <a:pt x="128588" y="104790"/>
                  <a:pt x="128588" y="110728"/>
                </a:cubicBezTo>
                <a:lnTo>
                  <a:pt x="128588" y="150019"/>
                </a:lnTo>
                <a:lnTo>
                  <a:pt x="132159" y="150019"/>
                </a:lnTo>
                <a:cubicBezTo>
                  <a:pt x="138098" y="150019"/>
                  <a:pt x="142875" y="154796"/>
                  <a:pt x="142875" y="160734"/>
                </a:cubicBezTo>
                <a:cubicBezTo>
                  <a:pt x="142875" y="166673"/>
                  <a:pt x="138098" y="171450"/>
                  <a:pt x="132159" y="171450"/>
                </a:cubicBezTo>
                <a:lnTo>
                  <a:pt x="96441" y="171450"/>
                </a:lnTo>
                <a:cubicBezTo>
                  <a:pt x="90502" y="171450"/>
                  <a:pt x="85725" y="166673"/>
                  <a:pt x="85725" y="160734"/>
                </a:cubicBezTo>
                <a:cubicBezTo>
                  <a:pt x="85725" y="154796"/>
                  <a:pt x="90502" y="150019"/>
                  <a:pt x="96441" y="150019"/>
                </a:cubicBezTo>
                <a:lnTo>
                  <a:pt x="107156" y="150019"/>
                </a:lnTo>
                <a:lnTo>
                  <a:pt x="107156" y="121444"/>
                </a:lnTo>
                <a:lnTo>
                  <a:pt x="96441" y="121444"/>
                </a:lnTo>
                <a:cubicBezTo>
                  <a:pt x="90502" y="121444"/>
                  <a:pt x="85725" y="116666"/>
                  <a:pt x="85725" y="110728"/>
                </a:cubicBezTo>
                <a:cubicBezTo>
                  <a:pt x="85725" y="104790"/>
                  <a:pt x="90502" y="100013"/>
                  <a:pt x="96441" y="10001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Text 16"/>
          <p:cNvSpPr/>
          <p:nvPr/>
        </p:nvSpPr>
        <p:spPr>
          <a:xfrm>
            <a:off x="1057910" y="5445761"/>
            <a:ext cx="1054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Rationale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70560" y="5902961"/>
            <a:ext cx="57531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Establish a naïve benchmark to test whether volatility has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linear dependence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Start with the most basic specification before introducing complexity.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3080" y="7264401"/>
            <a:ext cx="5966460" cy="1432560"/>
          </a:xfrm>
          <a:custGeom>
            <a:avLst/>
            <a:gdLst/>
            <a:ahLst/>
            <a:cxnLst/>
            <a:rect l="l" t="t" r="r" b="b"/>
            <a:pathLst>
              <a:path w="5966460" h="1432560">
                <a:moveTo>
                  <a:pt x="0" y="0"/>
                </a:moveTo>
                <a:lnTo>
                  <a:pt x="5966460" y="0"/>
                </a:lnTo>
                <a:lnTo>
                  <a:pt x="5966460" y="1432560"/>
                </a:lnTo>
                <a:lnTo>
                  <a:pt x="0" y="14325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88022" y="7485382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Text 20"/>
          <p:cNvSpPr/>
          <p:nvPr/>
        </p:nvSpPr>
        <p:spPr>
          <a:xfrm>
            <a:off x="1057910" y="7421882"/>
            <a:ext cx="132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Expectation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0560" y="7879082"/>
            <a:ext cx="5753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Some explanatory power due to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persistence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(clustering), but likely insufficient to capture full dynamics.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10680" y="1574800"/>
            <a:ext cx="50800" cy="7124700"/>
          </a:xfrm>
          <a:custGeom>
            <a:avLst/>
            <a:gdLst/>
            <a:ahLst/>
            <a:cxnLst/>
            <a:rect l="l" t="t" r="r" b="b"/>
            <a:pathLst>
              <a:path w="50800" h="7124700">
                <a:moveTo>
                  <a:pt x="0" y="0"/>
                </a:moveTo>
                <a:lnTo>
                  <a:pt x="50800" y="0"/>
                </a:lnTo>
                <a:lnTo>
                  <a:pt x="50800" y="7124700"/>
                </a:lnTo>
                <a:lnTo>
                  <a:pt x="0" y="71247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25" name="Shape 23"/>
          <p:cNvSpPr/>
          <p:nvPr/>
        </p:nvSpPr>
        <p:spPr>
          <a:xfrm>
            <a:off x="6955155" y="1625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6" name="Text 24"/>
          <p:cNvSpPr/>
          <p:nvPr/>
        </p:nvSpPr>
        <p:spPr>
          <a:xfrm>
            <a:off x="7256780" y="1574800"/>
            <a:ext cx="862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Specification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44360" y="2087880"/>
            <a:ext cx="8798560" cy="1584960"/>
          </a:xfrm>
          <a:custGeom>
            <a:avLst/>
            <a:gdLst/>
            <a:ahLst/>
            <a:cxnLst/>
            <a:rect l="l" t="t" r="r" b="b"/>
            <a:pathLst>
              <a:path w="8798560" h="1584960">
                <a:moveTo>
                  <a:pt x="0" y="0"/>
                </a:moveTo>
                <a:lnTo>
                  <a:pt x="8798560" y="0"/>
                </a:lnTo>
                <a:lnTo>
                  <a:pt x="8798560" y="1584960"/>
                </a:lnTo>
                <a:lnTo>
                  <a:pt x="0" y="158496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095490" y="2296161"/>
            <a:ext cx="849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Linear Regression Model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152640" y="2804161"/>
            <a:ext cx="8382000" cy="660400"/>
          </a:xfrm>
          <a:custGeom>
            <a:avLst/>
            <a:gdLst/>
            <a:ahLst/>
            <a:cxnLst/>
            <a:rect l="l" t="t" r="r" b="b"/>
            <a:pathLst>
              <a:path w="8382000" h="660400">
                <a:moveTo>
                  <a:pt x="50798" y="0"/>
                </a:moveTo>
                <a:lnTo>
                  <a:pt x="8331202" y="0"/>
                </a:lnTo>
                <a:cubicBezTo>
                  <a:pt x="8359257" y="0"/>
                  <a:pt x="8382000" y="22743"/>
                  <a:pt x="8382000" y="50798"/>
                </a:cubicBezTo>
                <a:lnTo>
                  <a:pt x="8382000" y="609602"/>
                </a:lnTo>
                <a:cubicBezTo>
                  <a:pt x="8382000" y="637657"/>
                  <a:pt x="8359257" y="660400"/>
                  <a:pt x="8331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30" name="Text 28"/>
          <p:cNvSpPr/>
          <p:nvPr/>
        </p:nvSpPr>
        <p:spPr>
          <a:xfrm>
            <a:off x="7241540" y="2956561"/>
            <a:ext cx="820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RV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= β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+ β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RV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+ β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X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+ ε</a:t>
            </a:r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939280" y="3830321"/>
            <a:ext cx="8915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Variable Definitions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39280" y="4236721"/>
            <a:ext cx="57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515860" y="4236721"/>
            <a:ext cx="294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Realized volatility at t+1 (target)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445240" y="4236721"/>
            <a:ext cx="40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854180" y="4236721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Lagged realized volatility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939280" y="4643121"/>
            <a:ext cx="29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236460" y="4643121"/>
            <a:ext cx="317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Market indicators (VIX, DXY, etc.)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445240" y="4643121"/>
            <a:ext cx="46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ε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910060" y="4643121"/>
            <a:ext cx="115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Error term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964680" y="7051039"/>
            <a:ext cx="8788400" cy="1651000"/>
          </a:xfrm>
          <a:custGeom>
            <a:avLst/>
            <a:gdLst/>
            <a:ahLst/>
            <a:cxnLst/>
            <a:rect l="l" t="t" r="r" b="b"/>
            <a:pathLst>
              <a:path w="8788400" h="1651000">
                <a:moveTo>
                  <a:pt x="0" y="0"/>
                </a:moveTo>
                <a:lnTo>
                  <a:pt x="8788400" y="0"/>
                </a:lnTo>
                <a:lnTo>
                  <a:pt x="8788400" y="1651000"/>
                </a:lnTo>
                <a:lnTo>
                  <a:pt x="0" y="1651000"/>
                </a:lnTo>
                <a:lnTo>
                  <a:pt x="0" y="0"/>
                </a:lnTo>
                <a:close/>
              </a:path>
            </a:pathLst>
          </a:custGeom>
          <a:solidFill>
            <a:srgbClr val="718096">
              <a:alpha val="2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6964680" y="7051039"/>
            <a:ext cx="50800" cy="1651000"/>
          </a:xfrm>
          <a:custGeom>
            <a:avLst/>
            <a:gdLst/>
            <a:ahLst/>
            <a:cxnLst/>
            <a:rect l="l" t="t" r="r" b="b"/>
            <a:pathLst>
              <a:path w="50800" h="1651000">
                <a:moveTo>
                  <a:pt x="0" y="0"/>
                </a:moveTo>
                <a:lnTo>
                  <a:pt x="50800" y="0"/>
                </a:lnTo>
                <a:lnTo>
                  <a:pt x="50800" y="1651000"/>
                </a:lnTo>
                <a:lnTo>
                  <a:pt x="0" y="1651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2" name="Shape 40"/>
          <p:cNvSpPr/>
          <p:nvPr/>
        </p:nvSpPr>
        <p:spPr>
          <a:xfrm>
            <a:off x="7117080" y="725423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3" name="Text 41"/>
          <p:cNvSpPr/>
          <p:nvPr/>
        </p:nvSpPr>
        <p:spPr>
          <a:xfrm>
            <a:off x="7422039" y="7203439"/>
            <a:ext cx="828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Assumption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422039" y="7559039"/>
            <a:ext cx="8280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baseline model assumes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single-horizon dependence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that only the most recent volatility value matters for predicting future volatility. This ignores the multi-scale nature of market participants.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235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Diagnostics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6375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the Baseline Model Failed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8160" y="1534160"/>
            <a:ext cx="5989320" cy="4427220"/>
          </a:xfrm>
          <a:custGeom>
            <a:avLst/>
            <a:gdLst/>
            <a:ahLst/>
            <a:cxnLst/>
            <a:rect l="l" t="t" r="r" b="b"/>
            <a:pathLst>
              <a:path w="5989320" h="4427220">
                <a:moveTo>
                  <a:pt x="0" y="0"/>
                </a:moveTo>
                <a:lnTo>
                  <a:pt x="5989320" y="0"/>
                </a:lnTo>
                <a:lnTo>
                  <a:pt x="5989320" y="4427220"/>
                </a:lnTo>
                <a:lnTo>
                  <a:pt x="0" y="44272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9620" y="177292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99417" y="99417"/>
                </a:moveTo>
                <a:cubicBezTo>
                  <a:pt x="105013" y="93821"/>
                  <a:pt x="114062" y="93821"/>
                  <a:pt x="119598" y="99417"/>
                </a:cubicBezTo>
                <a:lnTo>
                  <a:pt x="152340" y="132159"/>
                </a:lnTo>
                <a:lnTo>
                  <a:pt x="185083" y="99417"/>
                </a:lnTo>
                <a:cubicBezTo>
                  <a:pt x="190679" y="93821"/>
                  <a:pt x="199727" y="93821"/>
                  <a:pt x="205264" y="99417"/>
                </a:cubicBezTo>
                <a:cubicBezTo>
                  <a:pt x="210800" y="105013"/>
                  <a:pt x="210860" y="114062"/>
                  <a:pt x="205264" y="119598"/>
                </a:cubicBezTo>
                <a:lnTo>
                  <a:pt x="172522" y="152340"/>
                </a:lnTo>
                <a:lnTo>
                  <a:pt x="205264" y="185083"/>
                </a:lnTo>
                <a:cubicBezTo>
                  <a:pt x="210860" y="190679"/>
                  <a:pt x="210860" y="199727"/>
                  <a:pt x="205264" y="205264"/>
                </a:cubicBezTo>
                <a:cubicBezTo>
                  <a:pt x="199668" y="210800"/>
                  <a:pt x="190619" y="210860"/>
                  <a:pt x="185083" y="205264"/>
                </a:cubicBezTo>
                <a:lnTo>
                  <a:pt x="152340" y="172522"/>
                </a:lnTo>
                <a:lnTo>
                  <a:pt x="119598" y="205264"/>
                </a:lnTo>
                <a:cubicBezTo>
                  <a:pt x="114002" y="210860"/>
                  <a:pt x="104954" y="210860"/>
                  <a:pt x="99417" y="205264"/>
                </a:cubicBezTo>
                <a:cubicBezTo>
                  <a:pt x="93881" y="199668"/>
                  <a:pt x="93821" y="190619"/>
                  <a:pt x="99417" y="185083"/>
                </a:cubicBezTo>
                <a:lnTo>
                  <a:pt x="132159" y="152340"/>
                </a:lnTo>
                <a:lnTo>
                  <a:pt x="99417" y="119598"/>
                </a:lnTo>
                <a:cubicBezTo>
                  <a:pt x="93821" y="114002"/>
                  <a:pt x="93821" y="104954"/>
                  <a:pt x="99417" y="9941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64920" y="1747521"/>
            <a:ext cx="226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Empirical Outcome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56920" y="22555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9" name="Text 7"/>
          <p:cNvSpPr/>
          <p:nvPr/>
        </p:nvSpPr>
        <p:spPr>
          <a:xfrm>
            <a:off x="934720" y="2255521"/>
            <a:ext cx="196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 or Negative R²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34720" y="2560321"/>
            <a:ext cx="195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Poor explanatory power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12021" y="24079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2693" y="113357"/>
                </a:moveTo>
                <a:cubicBezTo>
                  <a:pt x="39291" y="67221"/>
                  <a:pt x="79028" y="31750"/>
                  <a:pt x="127000" y="31750"/>
                </a:cubicBezTo>
                <a:cubicBezTo>
                  <a:pt x="153293" y="31750"/>
                  <a:pt x="177105" y="42416"/>
                  <a:pt x="194370" y="59630"/>
                </a:cubicBezTo>
                <a:cubicBezTo>
                  <a:pt x="194469" y="59730"/>
                  <a:pt x="194568" y="59829"/>
                  <a:pt x="194667" y="59928"/>
                </a:cubicBezTo>
                <a:lnTo>
                  <a:pt x="198438" y="63500"/>
                </a:lnTo>
                <a:lnTo>
                  <a:pt x="174675" y="63500"/>
                </a:lnTo>
                <a:cubicBezTo>
                  <a:pt x="165894" y="63500"/>
                  <a:pt x="158800" y="70594"/>
                  <a:pt x="158800" y="79375"/>
                </a:cubicBezTo>
                <a:cubicBezTo>
                  <a:pt x="158800" y="88156"/>
                  <a:pt x="165894" y="95250"/>
                  <a:pt x="174675" y="95250"/>
                </a:cubicBezTo>
                <a:lnTo>
                  <a:pt x="238175" y="95250"/>
                </a:lnTo>
                <a:cubicBezTo>
                  <a:pt x="246955" y="95250"/>
                  <a:pt x="254050" y="88156"/>
                  <a:pt x="254050" y="79375"/>
                </a:cubicBezTo>
                <a:lnTo>
                  <a:pt x="254050" y="15875"/>
                </a:lnTo>
                <a:cubicBezTo>
                  <a:pt x="254050" y="7094"/>
                  <a:pt x="246955" y="0"/>
                  <a:pt x="238175" y="0"/>
                </a:cubicBezTo>
                <a:cubicBezTo>
                  <a:pt x="229394" y="0"/>
                  <a:pt x="222300" y="7094"/>
                  <a:pt x="222300" y="15875"/>
                </a:cubicBezTo>
                <a:lnTo>
                  <a:pt x="222300" y="42366"/>
                </a:lnTo>
                <a:lnTo>
                  <a:pt x="216694" y="37058"/>
                </a:lnTo>
                <a:cubicBezTo>
                  <a:pt x="193725" y="14188"/>
                  <a:pt x="161975" y="0"/>
                  <a:pt x="127000" y="0"/>
                </a:cubicBezTo>
                <a:cubicBezTo>
                  <a:pt x="63004" y="0"/>
                  <a:pt x="10071" y="47327"/>
                  <a:pt x="1290" y="108893"/>
                </a:cubicBezTo>
                <a:cubicBezTo>
                  <a:pt x="50" y="117574"/>
                  <a:pt x="6052" y="125611"/>
                  <a:pt x="14734" y="126851"/>
                </a:cubicBezTo>
                <a:cubicBezTo>
                  <a:pt x="23416" y="128091"/>
                  <a:pt x="31452" y="122039"/>
                  <a:pt x="32693" y="113407"/>
                </a:cubicBezTo>
                <a:close/>
                <a:moveTo>
                  <a:pt x="252710" y="145107"/>
                </a:moveTo>
                <a:cubicBezTo>
                  <a:pt x="253950" y="136426"/>
                  <a:pt x="247898" y="128389"/>
                  <a:pt x="239266" y="127149"/>
                </a:cubicBezTo>
                <a:cubicBezTo>
                  <a:pt x="230634" y="125909"/>
                  <a:pt x="222548" y="131961"/>
                  <a:pt x="221307" y="140593"/>
                </a:cubicBezTo>
                <a:cubicBezTo>
                  <a:pt x="214709" y="186730"/>
                  <a:pt x="174972" y="222200"/>
                  <a:pt x="127000" y="222200"/>
                </a:cubicBezTo>
                <a:cubicBezTo>
                  <a:pt x="100707" y="222200"/>
                  <a:pt x="76895" y="211534"/>
                  <a:pt x="59630" y="194320"/>
                </a:cubicBezTo>
                <a:cubicBezTo>
                  <a:pt x="59531" y="194221"/>
                  <a:pt x="59432" y="194121"/>
                  <a:pt x="59333" y="194022"/>
                </a:cubicBezTo>
                <a:lnTo>
                  <a:pt x="55562" y="190450"/>
                </a:lnTo>
                <a:lnTo>
                  <a:pt x="79325" y="190450"/>
                </a:lnTo>
                <a:cubicBezTo>
                  <a:pt x="88106" y="190450"/>
                  <a:pt x="95200" y="183356"/>
                  <a:pt x="95200" y="174575"/>
                </a:cubicBezTo>
                <a:cubicBezTo>
                  <a:pt x="95200" y="165795"/>
                  <a:pt x="88106" y="158700"/>
                  <a:pt x="79325" y="158700"/>
                </a:cubicBezTo>
                <a:lnTo>
                  <a:pt x="15875" y="158750"/>
                </a:lnTo>
                <a:cubicBezTo>
                  <a:pt x="11658" y="158750"/>
                  <a:pt x="7590" y="160437"/>
                  <a:pt x="4614" y="163463"/>
                </a:cubicBezTo>
                <a:cubicBezTo>
                  <a:pt x="1637" y="166489"/>
                  <a:pt x="-50" y="170507"/>
                  <a:pt x="0" y="174774"/>
                </a:cubicBezTo>
                <a:lnTo>
                  <a:pt x="496" y="237778"/>
                </a:lnTo>
                <a:cubicBezTo>
                  <a:pt x="546" y="246559"/>
                  <a:pt x="7739" y="253603"/>
                  <a:pt x="16520" y="253504"/>
                </a:cubicBezTo>
                <a:cubicBezTo>
                  <a:pt x="25301" y="253405"/>
                  <a:pt x="32345" y="246261"/>
                  <a:pt x="32246" y="237480"/>
                </a:cubicBezTo>
                <a:lnTo>
                  <a:pt x="32048" y="211931"/>
                </a:lnTo>
                <a:lnTo>
                  <a:pt x="37356" y="216942"/>
                </a:lnTo>
                <a:cubicBezTo>
                  <a:pt x="60325" y="239812"/>
                  <a:pt x="92025" y="254000"/>
                  <a:pt x="127000" y="254000"/>
                </a:cubicBezTo>
                <a:cubicBezTo>
                  <a:pt x="190996" y="254000"/>
                  <a:pt x="243929" y="206673"/>
                  <a:pt x="252710" y="14510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2" name="Shape 10"/>
          <p:cNvSpPr/>
          <p:nvPr/>
        </p:nvSpPr>
        <p:spPr>
          <a:xfrm>
            <a:off x="756920" y="29159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Text 11"/>
          <p:cNvSpPr/>
          <p:nvPr/>
        </p:nvSpPr>
        <p:spPr>
          <a:xfrm>
            <a:off x="934720" y="2915921"/>
            <a:ext cx="168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RMSE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34720" y="3220721"/>
            <a:ext cx="167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Large forecast errors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12021" y="30683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6" name="Shape 14"/>
          <p:cNvSpPr/>
          <p:nvPr/>
        </p:nvSpPr>
        <p:spPr>
          <a:xfrm>
            <a:off x="756920" y="35763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7" name="Text 15"/>
          <p:cNvSpPr/>
          <p:nvPr/>
        </p:nvSpPr>
        <p:spPr>
          <a:xfrm>
            <a:off x="934720" y="3576321"/>
            <a:ext cx="195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Unstable Coefficients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34720" y="3881121"/>
            <a:ext cx="194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Non-robust estimates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80271" y="3728721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58638" y="30956"/>
                </a:moveTo>
                <a:cubicBezTo>
                  <a:pt x="50354" y="28178"/>
                  <a:pt x="45839" y="19149"/>
                  <a:pt x="48617" y="10864"/>
                </a:cubicBezTo>
                <a:cubicBezTo>
                  <a:pt x="51395" y="2580"/>
                  <a:pt x="60375" y="-1935"/>
                  <a:pt x="68709" y="794"/>
                </a:cubicBezTo>
                <a:lnTo>
                  <a:pt x="124768" y="19496"/>
                </a:lnTo>
                <a:cubicBezTo>
                  <a:pt x="131663" y="7838"/>
                  <a:pt x="144413" y="0"/>
                  <a:pt x="158948" y="0"/>
                </a:cubicBezTo>
                <a:cubicBezTo>
                  <a:pt x="180876" y="0"/>
                  <a:pt x="198636" y="17760"/>
                  <a:pt x="198636" y="39688"/>
                </a:cubicBezTo>
                <a:cubicBezTo>
                  <a:pt x="198636" y="41176"/>
                  <a:pt x="198537" y="42614"/>
                  <a:pt x="198388" y="44053"/>
                </a:cubicBezTo>
                <a:lnTo>
                  <a:pt x="259209" y="64343"/>
                </a:lnTo>
                <a:cubicBezTo>
                  <a:pt x="267543" y="67121"/>
                  <a:pt x="272008" y="76101"/>
                  <a:pt x="269230" y="84435"/>
                </a:cubicBezTo>
                <a:cubicBezTo>
                  <a:pt x="266452" y="92770"/>
                  <a:pt x="257473" y="97234"/>
                  <a:pt x="249138" y="94456"/>
                </a:cubicBezTo>
                <a:lnTo>
                  <a:pt x="181918" y="72033"/>
                </a:lnTo>
                <a:cubicBezTo>
                  <a:pt x="179685" y="73620"/>
                  <a:pt x="177304" y="74960"/>
                  <a:pt x="174774" y="76101"/>
                </a:cubicBezTo>
                <a:lnTo>
                  <a:pt x="174774" y="238175"/>
                </a:lnTo>
                <a:cubicBezTo>
                  <a:pt x="174774" y="246955"/>
                  <a:pt x="167680" y="254050"/>
                  <a:pt x="158899" y="254050"/>
                </a:cubicBezTo>
                <a:lnTo>
                  <a:pt x="63649" y="254050"/>
                </a:lnTo>
                <a:cubicBezTo>
                  <a:pt x="54868" y="254050"/>
                  <a:pt x="47774" y="246955"/>
                  <a:pt x="47774" y="238175"/>
                </a:cubicBezTo>
                <a:cubicBezTo>
                  <a:pt x="47774" y="229394"/>
                  <a:pt x="54868" y="222300"/>
                  <a:pt x="63649" y="222300"/>
                </a:cubicBezTo>
                <a:lnTo>
                  <a:pt x="143024" y="222300"/>
                </a:lnTo>
                <a:lnTo>
                  <a:pt x="143024" y="76101"/>
                </a:lnTo>
                <a:cubicBezTo>
                  <a:pt x="132606" y="71537"/>
                  <a:pt x="124569" y="62706"/>
                  <a:pt x="121096" y="51792"/>
                </a:cubicBezTo>
                <a:lnTo>
                  <a:pt x="58638" y="30956"/>
                </a:lnTo>
                <a:close/>
                <a:moveTo>
                  <a:pt x="99616" y="142875"/>
                </a:moveTo>
                <a:lnTo>
                  <a:pt x="63649" y="81260"/>
                </a:lnTo>
                <a:lnTo>
                  <a:pt x="27732" y="142875"/>
                </a:lnTo>
                <a:lnTo>
                  <a:pt x="99616" y="142875"/>
                </a:lnTo>
                <a:close/>
                <a:moveTo>
                  <a:pt x="63698" y="190500"/>
                </a:moveTo>
                <a:cubicBezTo>
                  <a:pt x="32494" y="190500"/>
                  <a:pt x="6548" y="173633"/>
                  <a:pt x="1191" y="151358"/>
                </a:cubicBezTo>
                <a:cubicBezTo>
                  <a:pt x="-99" y="145901"/>
                  <a:pt x="1687" y="140295"/>
                  <a:pt x="4514" y="135434"/>
                </a:cubicBezTo>
                <a:lnTo>
                  <a:pt x="51743" y="54471"/>
                </a:lnTo>
                <a:cubicBezTo>
                  <a:pt x="54223" y="50205"/>
                  <a:pt x="58787" y="47625"/>
                  <a:pt x="63698" y="47625"/>
                </a:cubicBezTo>
                <a:cubicBezTo>
                  <a:pt x="68610" y="47625"/>
                  <a:pt x="73174" y="50254"/>
                  <a:pt x="75654" y="54471"/>
                </a:cubicBezTo>
                <a:lnTo>
                  <a:pt x="122882" y="135434"/>
                </a:lnTo>
                <a:cubicBezTo>
                  <a:pt x="125710" y="140295"/>
                  <a:pt x="127496" y="145901"/>
                  <a:pt x="126206" y="151358"/>
                </a:cubicBezTo>
                <a:cubicBezTo>
                  <a:pt x="120848" y="173583"/>
                  <a:pt x="94903" y="190500"/>
                  <a:pt x="63698" y="190500"/>
                </a:cubicBezTo>
                <a:close/>
                <a:moveTo>
                  <a:pt x="253603" y="144760"/>
                </a:moveTo>
                <a:lnTo>
                  <a:pt x="217686" y="206375"/>
                </a:lnTo>
                <a:lnTo>
                  <a:pt x="289570" y="206375"/>
                </a:lnTo>
                <a:lnTo>
                  <a:pt x="253653" y="144760"/>
                </a:lnTo>
                <a:close/>
                <a:moveTo>
                  <a:pt x="316111" y="214858"/>
                </a:moveTo>
                <a:cubicBezTo>
                  <a:pt x="310753" y="237133"/>
                  <a:pt x="284807" y="254000"/>
                  <a:pt x="253603" y="254000"/>
                </a:cubicBezTo>
                <a:cubicBezTo>
                  <a:pt x="222399" y="254000"/>
                  <a:pt x="196453" y="237133"/>
                  <a:pt x="191095" y="214858"/>
                </a:cubicBezTo>
                <a:cubicBezTo>
                  <a:pt x="189805" y="209401"/>
                  <a:pt x="191591" y="203795"/>
                  <a:pt x="194419" y="198934"/>
                </a:cubicBezTo>
                <a:lnTo>
                  <a:pt x="241647" y="117971"/>
                </a:lnTo>
                <a:cubicBezTo>
                  <a:pt x="244128" y="113705"/>
                  <a:pt x="248692" y="111125"/>
                  <a:pt x="253603" y="111125"/>
                </a:cubicBezTo>
                <a:cubicBezTo>
                  <a:pt x="258514" y="111125"/>
                  <a:pt x="263079" y="113754"/>
                  <a:pt x="265559" y="117971"/>
                </a:cubicBezTo>
                <a:lnTo>
                  <a:pt x="312787" y="198934"/>
                </a:lnTo>
                <a:cubicBezTo>
                  <a:pt x="315615" y="203795"/>
                  <a:pt x="317401" y="209401"/>
                  <a:pt x="316111" y="21485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0" name="Shape 18"/>
          <p:cNvSpPr/>
          <p:nvPr/>
        </p:nvSpPr>
        <p:spPr>
          <a:xfrm>
            <a:off x="513080" y="6131720"/>
            <a:ext cx="6004560" cy="1203960"/>
          </a:xfrm>
          <a:custGeom>
            <a:avLst/>
            <a:gdLst/>
            <a:ahLst/>
            <a:cxnLst/>
            <a:rect l="l" t="t" r="r" b="b"/>
            <a:pathLst>
              <a:path w="6004560" h="1203960">
                <a:moveTo>
                  <a:pt x="0" y="0"/>
                </a:moveTo>
                <a:lnTo>
                  <a:pt x="6004560" y="0"/>
                </a:lnTo>
                <a:lnTo>
                  <a:pt x="6004560" y="1203960"/>
                </a:lnTo>
                <a:lnTo>
                  <a:pt x="0" y="12039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86435" y="6340001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3812" y="97135"/>
                </a:moveTo>
                <a:lnTo>
                  <a:pt x="127595" y="139849"/>
                </a:lnTo>
                <a:cubicBezTo>
                  <a:pt x="132457" y="141833"/>
                  <a:pt x="137616" y="142875"/>
                  <a:pt x="142875" y="142875"/>
                </a:cubicBezTo>
                <a:cubicBezTo>
                  <a:pt x="148134" y="142875"/>
                  <a:pt x="153293" y="141833"/>
                  <a:pt x="158155" y="139849"/>
                </a:cubicBezTo>
                <a:lnTo>
                  <a:pt x="278408" y="90339"/>
                </a:lnTo>
                <a:cubicBezTo>
                  <a:pt x="282873" y="88503"/>
                  <a:pt x="285750" y="84187"/>
                  <a:pt x="285750" y="79375"/>
                </a:cubicBezTo>
                <a:cubicBezTo>
                  <a:pt x="285750" y="74563"/>
                  <a:pt x="282873" y="70247"/>
                  <a:pt x="278408" y="68411"/>
                </a:cubicBezTo>
                <a:lnTo>
                  <a:pt x="158155" y="18901"/>
                </a:lnTo>
                <a:cubicBezTo>
                  <a:pt x="153293" y="16917"/>
                  <a:pt x="148134" y="15875"/>
                  <a:pt x="142875" y="15875"/>
                </a:cubicBezTo>
                <a:cubicBezTo>
                  <a:pt x="137616" y="15875"/>
                  <a:pt x="132457" y="16917"/>
                  <a:pt x="127595" y="18901"/>
                </a:cubicBezTo>
                <a:lnTo>
                  <a:pt x="7342" y="68411"/>
                </a:lnTo>
                <a:cubicBezTo>
                  <a:pt x="2877" y="70247"/>
                  <a:pt x="0" y="74563"/>
                  <a:pt x="0" y="79375"/>
                </a:cubicBezTo>
                <a:lnTo>
                  <a:pt x="0" y="226219"/>
                </a:lnTo>
                <a:cubicBezTo>
                  <a:pt x="0" y="232817"/>
                  <a:pt x="5308" y="238125"/>
                  <a:pt x="11906" y="238125"/>
                </a:cubicBezTo>
                <a:cubicBezTo>
                  <a:pt x="18504" y="238125"/>
                  <a:pt x="23812" y="232817"/>
                  <a:pt x="23812" y="226219"/>
                </a:cubicBezTo>
                <a:lnTo>
                  <a:pt x="23812" y="97135"/>
                </a:lnTo>
                <a:close/>
                <a:moveTo>
                  <a:pt x="47625" y="132705"/>
                </a:moveTo>
                <a:lnTo>
                  <a:pt x="47625" y="190500"/>
                </a:lnTo>
                <a:cubicBezTo>
                  <a:pt x="47625" y="216793"/>
                  <a:pt x="90289" y="238125"/>
                  <a:pt x="142875" y="238125"/>
                </a:cubicBezTo>
                <a:cubicBezTo>
                  <a:pt x="195461" y="238125"/>
                  <a:pt x="238125" y="216793"/>
                  <a:pt x="238125" y="190500"/>
                </a:cubicBezTo>
                <a:lnTo>
                  <a:pt x="238125" y="132655"/>
                </a:lnTo>
                <a:lnTo>
                  <a:pt x="167233" y="161875"/>
                </a:lnTo>
                <a:cubicBezTo>
                  <a:pt x="159494" y="165050"/>
                  <a:pt x="151259" y="166687"/>
                  <a:pt x="142875" y="166687"/>
                </a:cubicBezTo>
                <a:cubicBezTo>
                  <a:pt x="134491" y="166687"/>
                  <a:pt x="126256" y="165050"/>
                  <a:pt x="118517" y="161875"/>
                </a:cubicBezTo>
                <a:lnTo>
                  <a:pt x="47625" y="13265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Text 20"/>
          <p:cNvSpPr/>
          <p:nvPr/>
        </p:nvSpPr>
        <p:spPr>
          <a:xfrm>
            <a:off x="1089660" y="6289201"/>
            <a:ext cx="1422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Learning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95095" y="6848001"/>
            <a:ext cx="4239101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issue is not linearity — it is model structure.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33400" y="7493158"/>
            <a:ext cx="50800" cy="1143000"/>
          </a:xfrm>
          <a:custGeom>
            <a:avLst/>
            <a:gdLst/>
            <a:ahLst/>
            <a:cxnLst/>
            <a:rect l="l" t="t" r="r" b="b"/>
            <a:pathLst>
              <a:path w="50800" h="1143000">
                <a:moveTo>
                  <a:pt x="0" y="0"/>
                </a:moveTo>
                <a:lnTo>
                  <a:pt x="50800" y="0"/>
                </a:lnTo>
                <a:lnTo>
                  <a:pt x="508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25" name="Text 23"/>
          <p:cNvSpPr/>
          <p:nvPr/>
        </p:nvSpPr>
        <p:spPr>
          <a:xfrm>
            <a:off x="711200" y="7493158"/>
            <a:ext cx="5880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spc="60" kern="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Summary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1200" y="7797800"/>
            <a:ext cx="5905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regression assumes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single-horizon dependence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homogeneous market behavior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both assumptions violated by empirical volatility dynamics.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49891" y="1524000"/>
            <a:ext cx="50800" cy="7112000"/>
          </a:xfrm>
          <a:custGeom>
            <a:avLst/>
            <a:gdLst/>
            <a:ahLst/>
            <a:cxnLst/>
            <a:rect l="l" t="t" r="r" b="b"/>
            <a:pathLst>
              <a:path w="50800" h="7112000">
                <a:moveTo>
                  <a:pt x="0" y="0"/>
                </a:moveTo>
                <a:lnTo>
                  <a:pt x="50800" y="0"/>
                </a:lnTo>
                <a:lnTo>
                  <a:pt x="50800" y="7112000"/>
                </a:lnTo>
                <a:lnTo>
                  <a:pt x="0" y="7112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8" name="Shape 26"/>
          <p:cNvSpPr/>
          <p:nvPr/>
        </p:nvSpPr>
        <p:spPr>
          <a:xfrm>
            <a:off x="6978491" y="15494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9" name="Text 27"/>
          <p:cNvSpPr/>
          <p:nvPr/>
        </p:nvSpPr>
        <p:spPr>
          <a:xfrm>
            <a:off x="7511891" y="1524000"/>
            <a:ext cx="273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Reasons for Failure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003891" y="20320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1" name="Shape 29"/>
          <p:cNvSpPr/>
          <p:nvPr/>
        </p:nvSpPr>
        <p:spPr>
          <a:xfrm>
            <a:off x="7251541" y="2133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2" name="Text 30"/>
          <p:cNvSpPr/>
          <p:nvPr/>
        </p:nvSpPr>
        <p:spPr>
          <a:xfrm>
            <a:off x="7524591" y="2032000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Volatility is Clustered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232491" y="2438400"/>
            <a:ext cx="8623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High-volatility periods tend to be followed by high-volatility periods, and low by low.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regression cannot capture this clustering behavior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without proper lag structure.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003891" y="32004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5" name="Shape 33"/>
          <p:cNvSpPr/>
          <p:nvPr/>
        </p:nvSpPr>
        <p:spPr>
          <a:xfrm>
            <a:off x="7251541" y="3302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Text 34"/>
          <p:cNvSpPr/>
          <p:nvPr/>
        </p:nvSpPr>
        <p:spPr>
          <a:xfrm>
            <a:off x="7524591" y="32004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Volatility is Long-Memory Driven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232491" y="3606800"/>
            <a:ext cx="8623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depends on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time horizons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days, weeks, and months. A single lag cannot capture this long-memory property.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003891" y="43688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9" name="Shape 37"/>
          <p:cNvSpPr/>
          <p:nvPr/>
        </p:nvSpPr>
        <p:spPr>
          <a:xfrm>
            <a:off x="7251541" y="4470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0" name="Text 38"/>
          <p:cNvSpPr/>
          <p:nvPr/>
        </p:nvSpPr>
        <p:spPr>
          <a:xfrm>
            <a:off x="7524591" y="4368800"/>
            <a:ext cx="337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Volatility is Multi-Scale in Nature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232491" y="4775200"/>
            <a:ext cx="8623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Different market participants (day traders, institutional investors) operate on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different time horizons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creating heterogeneous volatility components that a simple model cannot disentangle.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003891" y="5588000"/>
            <a:ext cx="8750300" cy="1320800"/>
          </a:xfrm>
          <a:custGeom>
            <a:avLst/>
            <a:gdLst/>
            <a:ahLst/>
            <a:cxnLst/>
            <a:rect l="l" t="t" r="r" b="b"/>
            <a:pathLst>
              <a:path w="8750300" h="1320800">
                <a:moveTo>
                  <a:pt x="0" y="0"/>
                </a:moveTo>
                <a:lnTo>
                  <a:pt x="8750300" y="0"/>
                </a:lnTo>
                <a:lnTo>
                  <a:pt x="8750300" y="1320800"/>
                </a:lnTo>
                <a:lnTo>
                  <a:pt x="0" y="13208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003891" y="5588000"/>
            <a:ext cx="50800" cy="1320800"/>
          </a:xfrm>
          <a:custGeom>
            <a:avLst/>
            <a:gdLst/>
            <a:ahLst/>
            <a:cxnLst/>
            <a:rect l="l" t="t" r="r" b="b"/>
            <a:pathLst>
              <a:path w="50800" h="1320800">
                <a:moveTo>
                  <a:pt x="0" y="0"/>
                </a:moveTo>
                <a:lnTo>
                  <a:pt x="50800" y="0"/>
                </a:lnTo>
                <a:lnTo>
                  <a:pt x="50800" y="1320800"/>
                </a:lnTo>
                <a:lnTo>
                  <a:pt x="0" y="1320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4" name="Shape 42"/>
          <p:cNvSpPr/>
          <p:nvPr/>
        </p:nvSpPr>
        <p:spPr>
          <a:xfrm>
            <a:off x="7162641" y="5791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60722"/>
                </a:moveTo>
                <a:cubicBezTo>
                  <a:pt x="120238" y="60722"/>
                  <a:pt x="125016" y="65499"/>
                  <a:pt x="125016" y="71438"/>
                </a:cubicBezTo>
                <a:lnTo>
                  <a:pt x="125016" y="121444"/>
                </a:lnTo>
                <a:cubicBezTo>
                  <a:pt x="125016" y="127382"/>
                  <a:pt x="120238" y="132159"/>
                  <a:pt x="114300" y="132159"/>
                </a:cubicBezTo>
                <a:cubicBezTo>
                  <a:pt x="108362" y="132159"/>
                  <a:pt x="103584" y="127382"/>
                  <a:pt x="103584" y="121444"/>
                </a:cubicBezTo>
                <a:lnTo>
                  <a:pt x="103584" y="71438"/>
                </a:lnTo>
                <a:cubicBezTo>
                  <a:pt x="103584" y="65499"/>
                  <a:pt x="108362" y="60722"/>
                  <a:pt x="114300" y="60722"/>
                </a:cubicBezTo>
                <a:close/>
                <a:moveTo>
                  <a:pt x="102379" y="157163"/>
                </a:moveTo>
                <a:cubicBezTo>
                  <a:pt x="102108" y="152738"/>
                  <a:pt x="104314" y="148528"/>
                  <a:pt x="108108" y="146233"/>
                </a:cubicBezTo>
                <a:cubicBezTo>
                  <a:pt x="111901" y="143939"/>
                  <a:pt x="116654" y="143939"/>
                  <a:pt x="120448" y="146233"/>
                </a:cubicBezTo>
                <a:cubicBezTo>
                  <a:pt x="124241" y="148528"/>
                  <a:pt x="126448" y="152738"/>
                  <a:pt x="126176" y="157162"/>
                </a:cubicBezTo>
                <a:cubicBezTo>
                  <a:pt x="126448" y="161587"/>
                  <a:pt x="124241" y="165797"/>
                  <a:pt x="120448" y="168092"/>
                </a:cubicBezTo>
                <a:cubicBezTo>
                  <a:pt x="116654" y="170386"/>
                  <a:pt x="111901" y="170386"/>
                  <a:pt x="108108" y="168092"/>
                </a:cubicBezTo>
                <a:cubicBezTo>
                  <a:pt x="104314" y="165797"/>
                  <a:pt x="102108" y="161587"/>
                  <a:pt x="102379" y="15716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5" name="Text 43"/>
          <p:cNvSpPr/>
          <p:nvPr/>
        </p:nvSpPr>
        <p:spPr>
          <a:xfrm>
            <a:off x="7472521" y="5740400"/>
            <a:ext cx="822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Assumption Violations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472521" y="6096000"/>
            <a:ext cx="8229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regression assumes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single-horizon dependence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homogeneous market behavior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both violated by empirical volatility dynamics.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45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Theoretical Foundation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6591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Insight from Financial Literature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574800"/>
            <a:ext cx="50800" cy="5638800"/>
          </a:xfrm>
          <a:custGeom>
            <a:avLst/>
            <a:gdLst/>
            <a:ahLst/>
            <a:cxnLst/>
            <a:rect l="l" t="t" r="r" b="b"/>
            <a:pathLst>
              <a:path w="50800" h="5638800">
                <a:moveTo>
                  <a:pt x="0" y="0"/>
                </a:moveTo>
                <a:lnTo>
                  <a:pt x="50800" y="0"/>
                </a:lnTo>
                <a:lnTo>
                  <a:pt x="50800" y="5638800"/>
                </a:lnTo>
                <a:lnTo>
                  <a:pt x="0" y="563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Shape 4"/>
          <p:cNvSpPr/>
          <p:nvPr/>
        </p:nvSpPr>
        <p:spPr>
          <a:xfrm>
            <a:off x="800100" y="265683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84118"/>
                </a:moveTo>
                <a:lnTo>
                  <a:pt x="152400" y="268248"/>
                </a:lnTo>
                <a:lnTo>
                  <a:pt x="152698" y="268129"/>
                </a:lnTo>
                <a:cubicBezTo>
                  <a:pt x="185202" y="254615"/>
                  <a:pt x="220087" y="247650"/>
                  <a:pt x="255270" y="247650"/>
                </a:cubicBezTo>
                <a:lnTo>
                  <a:pt x="266700" y="247650"/>
                </a:lnTo>
                <a:lnTo>
                  <a:pt x="266700" y="57150"/>
                </a:lnTo>
                <a:lnTo>
                  <a:pt x="255270" y="57150"/>
                </a:lnTo>
                <a:cubicBezTo>
                  <a:pt x="230148" y="57150"/>
                  <a:pt x="205204" y="62151"/>
                  <a:pt x="181987" y="71795"/>
                </a:cubicBezTo>
                <a:cubicBezTo>
                  <a:pt x="171986" y="75962"/>
                  <a:pt x="162104" y="80070"/>
                  <a:pt x="152400" y="84118"/>
                </a:cubicBezTo>
                <a:close/>
                <a:moveTo>
                  <a:pt x="137458" y="36612"/>
                </a:moveTo>
                <a:lnTo>
                  <a:pt x="152400" y="42863"/>
                </a:lnTo>
                <a:lnTo>
                  <a:pt x="167342" y="36612"/>
                </a:lnTo>
                <a:cubicBezTo>
                  <a:pt x="195203" y="25003"/>
                  <a:pt x="225088" y="19050"/>
                  <a:pt x="255270" y="19050"/>
                </a:cubicBezTo>
                <a:lnTo>
                  <a:pt x="276225" y="19050"/>
                </a:lnTo>
                <a:cubicBezTo>
                  <a:pt x="292001" y="19050"/>
                  <a:pt x="304800" y="31849"/>
                  <a:pt x="304800" y="47625"/>
                </a:cubicBezTo>
                <a:lnTo>
                  <a:pt x="304800" y="257175"/>
                </a:lnTo>
                <a:cubicBezTo>
                  <a:pt x="304800" y="272951"/>
                  <a:pt x="292001" y="285750"/>
                  <a:pt x="276225" y="285750"/>
                </a:cubicBezTo>
                <a:lnTo>
                  <a:pt x="255270" y="285750"/>
                </a:lnTo>
                <a:cubicBezTo>
                  <a:pt x="225088" y="285750"/>
                  <a:pt x="195203" y="291703"/>
                  <a:pt x="167342" y="303312"/>
                </a:cubicBezTo>
                <a:lnTo>
                  <a:pt x="159722" y="306467"/>
                </a:lnTo>
                <a:cubicBezTo>
                  <a:pt x="155019" y="308431"/>
                  <a:pt x="149781" y="308431"/>
                  <a:pt x="145078" y="306467"/>
                </a:cubicBezTo>
                <a:lnTo>
                  <a:pt x="137458" y="303312"/>
                </a:lnTo>
                <a:cubicBezTo>
                  <a:pt x="109597" y="291703"/>
                  <a:pt x="79712" y="285750"/>
                  <a:pt x="49530" y="285750"/>
                </a:cubicBezTo>
                <a:lnTo>
                  <a:pt x="28575" y="285750"/>
                </a:lnTo>
                <a:cubicBezTo>
                  <a:pt x="12799" y="285750"/>
                  <a:pt x="0" y="272951"/>
                  <a:pt x="0" y="257175"/>
                </a:cubicBezTo>
                <a:lnTo>
                  <a:pt x="0" y="47625"/>
                </a:lnTo>
                <a:cubicBezTo>
                  <a:pt x="0" y="31849"/>
                  <a:pt x="12799" y="19050"/>
                  <a:pt x="28575" y="19050"/>
                </a:cubicBezTo>
                <a:lnTo>
                  <a:pt x="49530" y="19050"/>
                </a:lnTo>
                <a:cubicBezTo>
                  <a:pt x="79712" y="19050"/>
                  <a:pt x="109597" y="25003"/>
                  <a:pt x="137458" y="36612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95400" y="2631439"/>
            <a:ext cx="2628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Research Shows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2000" y="3139439"/>
            <a:ext cx="73406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reflects actions of different market participants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operating on distinct time horizons. This heterogeneity creates the observed long-memory and clustering properties.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87400" y="4282442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0" name="Shape 8"/>
          <p:cNvSpPr/>
          <p:nvPr/>
        </p:nvSpPr>
        <p:spPr>
          <a:xfrm>
            <a:off x="946150" y="433324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1" name="Text 9"/>
          <p:cNvSpPr/>
          <p:nvPr/>
        </p:nvSpPr>
        <p:spPr>
          <a:xfrm>
            <a:off x="1301750" y="4282442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Day Traders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01750" y="4587242"/>
            <a:ext cx="452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Operate on intraday horizons; impact short-term volatility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87400" y="4942842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Shape 12"/>
          <p:cNvSpPr/>
          <p:nvPr/>
        </p:nvSpPr>
        <p:spPr>
          <a:xfrm>
            <a:off x="960438" y="4993642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57150" y="114300"/>
                </a:moveTo>
                <a:cubicBezTo>
                  <a:pt x="49247" y="114300"/>
                  <a:pt x="42863" y="120685"/>
                  <a:pt x="42863" y="128588"/>
                </a:cubicBezTo>
                <a:lnTo>
                  <a:pt x="42863" y="157163"/>
                </a:lnTo>
                <a:cubicBezTo>
                  <a:pt x="42863" y="165065"/>
                  <a:pt x="49247" y="171450"/>
                  <a:pt x="57150" y="171450"/>
                </a:cubicBezTo>
                <a:lnTo>
                  <a:pt x="142875" y="171450"/>
                </a:lnTo>
                <a:cubicBezTo>
                  <a:pt x="150778" y="171450"/>
                  <a:pt x="157163" y="165065"/>
                  <a:pt x="157163" y="157163"/>
                </a:cubicBezTo>
                <a:lnTo>
                  <a:pt x="157163" y="128588"/>
                </a:lnTo>
                <a:cubicBezTo>
                  <a:pt x="157163" y="120685"/>
                  <a:pt x="150778" y="114300"/>
                  <a:pt x="142875" y="114300"/>
                </a:cubicBezTo>
                <a:lnTo>
                  <a:pt x="57150" y="11430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5" name="Text 13"/>
          <p:cNvSpPr/>
          <p:nvPr/>
        </p:nvSpPr>
        <p:spPr>
          <a:xfrm>
            <a:off x="1301750" y="4942842"/>
            <a:ext cx="482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Swing Traders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01750" y="5247642"/>
            <a:ext cx="481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Hold positions for days/weeks; drive medium-term dynamics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87400" y="5603242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Shape 16"/>
          <p:cNvSpPr/>
          <p:nvPr/>
        </p:nvSpPr>
        <p:spPr>
          <a:xfrm>
            <a:off x="974725" y="5654042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1301750" y="5603242"/>
            <a:ext cx="490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Institutional Investors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01750" y="5908042"/>
            <a:ext cx="488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Invest over months/quarters; create long-memory component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3080" y="7426959"/>
            <a:ext cx="7477760" cy="1203960"/>
          </a:xfrm>
          <a:custGeom>
            <a:avLst/>
            <a:gdLst/>
            <a:ahLst/>
            <a:cxnLst/>
            <a:rect l="l" t="t" r="r" b="b"/>
            <a:pathLst>
              <a:path w="7477760" h="1203960">
                <a:moveTo>
                  <a:pt x="0" y="0"/>
                </a:moveTo>
                <a:lnTo>
                  <a:pt x="7477760" y="0"/>
                </a:lnTo>
                <a:lnTo>
                  <a:pt x="7477760" y="1203960"/>
                </a:lnTo>
                <a:lnTo>
                  <a:pt x="0" y="12039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02310" y="763524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66688" y="174625"/>
                </a:moveTo>
                <a:cubicBezTo>
                  <a:pt x="214908" y="174625"/>
                  <a:pt x="254000" y="135533"/>
                  <a:pt x="254000" y="87313"/>
                </a:cubicBezTo>
                <a:cubicBezTo>
                  <a:pt x="254000" y="39092"/>
                  <a:pt x="214908" y="0"/>
                  <a:pt x="166688" y="0"/>
                </a:cubicBezTo>
                <a:cubicBezTo>
                  <a:pt x="118467" y="0"/>
                  <a:pt x="79375" y="39092"/>
                  <a:pt x="79375" y="87313"/>
                </a:cubicBezTo>
                <a:cubicBezTo>
                  <a:pt x="79375" y="96589"/>
                  <a:pt x="80814" y="105569"/>
                  <a:pt x="83493" y="113953"/>
                </a:cubicBezTo>
                <a:lnTo>
                  <a:pt x="3473" y="193973"/>
                </a:lnTo>
                <a:cubicBezTo>
                  <a:pt x="1240" y="196205"/>
                  <a:pt x="0" y="199231"/>
                  <a:pt x="0" y="202406"/>
                </a:cubicBezTo>
                <a:lnTo>
                  <a:pt x="0" y="242094"/>
                </a:lnTo>
                <a:cubicBezTo>
                  <a:pt x="0" y="248692"/>
                  <a:pt x="5308" y="254000"/>
                  <a:pt x="11906" y="254000"/>
                </a:cubicBezTo>
                <a:lnTo>
                  <a:pt x="51594" y="254000"/>
                </a:lnTo>
                <a:cubicBezTo>
                  <a:pt x="58192" y="254000"/>
                  <a:pt x="63500" y="248692"/>
                  <a:pt x="63500" y="242094"/>
                </a:cubicBezTo>
                <a:lnTo>
                  <a:pt x="63500" y="222250"/>
                </a:lnTo>
                <a:lnTo>
                  <a:pt x="83344" y="222250"/>
                </a:lnTo>
                <a:cubicBezTo>
                  <a:pt x="89942" y="222250"/>
                  <a:pt x="95250" y="216942"/>
                  <a:pt x="95250" y="210344"/>
                </a:cubicBezTo>
                <a:lnTo>
                  <a:pt x="95250" y="190500"/>
                </a:lnTo>
                <a:lnTo>
                  <a:pt x="115094" y="190500"/>
                </a:lnTo>
                <a:cubicBezTo>
                  <a:pt x="118269" y="190500"/>
                  <a:pt x="121295" y="189260"/>
                  <a:pt x="123527" y="187027"/>
                </a:cubicBezTo>
                <a:lnTo>
                  <a:pt x="140047" y="170507"/>
                </a:lnTo>
                <a:cubicBezTo>
                  <a:pt x="148431" y="173186"/>
                  <a:pt x="157411" y="174625"/>
                  <a:pt x="166688" y="174625"/>
                </a:cubicBezTo>
                <a:close/>
                <a:moveTo>
                  <a:pt x="186531" y="47625"/>
                </a:moveTo>
                <a:cubicBezTo>
                  <a:pt x="197483" y="47625"/>
                  <a:pt x="206375" y="56517"/>
                  <a:pt x="206375" y="67469"/>
                </a:cubicBezTo>
                <a:cubicBezTo>
                  <a:pt x="206375" y="78421"/>
                  <a:pt x="197483" y="87313"/>
                  <a:pt x="186531" y="87313"/>
                </a:cubicBezTo>
                <a:cubicBezTo>
                  <a:pt x="175579" y="87313"/>
                  <a:pt x="166688" y="78421"/>
                  <a:pt x="166688" y="67469"/>
                </a:cubicBezTo>
                <a:cubicBezTo>
                  <a:pt x="166688" y="56517"/>
                  <a:pt x="175579" y="47625"/>
                  <a:pt x="186531" y="476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3" name="Text 21"/>
          <p:cNvSpPr/>
          <p:nvPr/>
        </p:nvSpPr>
        <p:spPr>
          <a:xfrm>
            <a:off x="1089660" y="7584442"/>
            <a:ext cx="133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Insight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458119" y="8143242"/>
            <a:ext cx="5590381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aggregates information across multiple time horizons.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78178" y="1574800"/>
            <a:ext cx="50800" cy="7061200"/>
          </a:xfrm>
          <a:custGeom>
            <a:avLst/>
            <a:gdLst/>
            <a:ahLst/>
            <a:cxnLst/>
            <a:rect l="l" t="t" r="r" b="b"/>
            <a:pathLst>
              <a:path w="50800" h="7061200">
                <a:moveTo>
                  <a:pt x="0" y="0"/>
                </a:moveTo>
                <a:lnTo>
                  <a:pt x="50800" y="0"/>
                </a:lnTo>
                <a:lnTo>
                  <a:pt x="50800" y="7061200"/>
                </a:lnTo>
                <a:lnTo>
                  <a:pt x="0" y="7061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6" name="Shape 24"/>
          <p:cNvSpPr/>
          <p:nvPr/>
        </p:nvSpPr>
        <p:spPr>
          <a:xfrm>
            <a:off x="8544878" y="160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1865" y="12025"/>
                </a:moveTo>
                <a:cubicBezTo>
                  <a:pt x="156031" y="8692"/>
                  <a:pt x="148828" y="8692"/>
                  <a:pt x="142935" y="12025"/>
                </a:cubicBezTo>
                <a:lnTo>
                  <a:pt x="9585" y="88225"/>
                </a:lnTo>
                <a:cubicBezTo>
                  <a:pt x="2084" y="92512"/>
                  <a:pt x="-1607" y="101322"/>
                  <a:pt x="595" y="109657"/>
                </a:cubicBezTo>
                <a:cubicBezTo>
                  <a:pt x="2798" y="117991"/>
                  <a:pt x="10418" y="123825"/>
                  <a:pt x="19050" y="123825"/>
                </a:cubicBezTo>
                <a:lnTo>
                  <a:pt x="38100" y="123825"/>
                </a:lnTo>
                <a:lnTo>
                  <a:pt x="38100" y="247650"/>
                </a:lnTo>
                <a:lnTo>
                  <a:pt x="38100" y="247650"/>
                </a:lnTo>
                <a:lnTo>
                  <a:pt x="7620" y="270510"/>
                </a:lnTo>
                <a:cubicBezTo>
                  <a:pt x="2798" y="274082"/>
                  <a:pt x="0" y="279737"/>
                  <a:pt x="0" y="285750"/>
                </a:cubicBezTo>
                <a:cubicBezTo>
                  <a:pt x="0" y="296287"/>
                  <a:pt x="8513" y="304800"/>
                  <a:pt x="19050" y="304800"/>
                </a:cubicBezTo>
                <a:lnTo>
                  <a:pt x="285750" y="304800"/>
                </a:lnTo>
                <a:cubicBezTo>
                  <a:pt x="296287" y="304800"/>
                  <a:pt x="304800" y="296287"/>
                  <a:pt x="304800" y="285750"/>
                </a:cubicBezTo>
                <a:cubicBezTo>
                  <a:pt x="304800" y="279737"/>
                  <a:pt x="302002" y="274082"/>
                  <a:pt x="297180" y="270510"/>
                </a:cubicBezTo>
                <a:lnTo>
                  <a:pt x="266700" y="247650"/>
                </a:lnTo>
                <a:lnTo>
                  <a:pt x="266700" y="123825"/>
                </a:lnTo>
                <a:lnTo>
                  <a:pt x="285750" y="123825"/>
                </a:lnTo>
                <a:cubicBezTo>
                  <a:pt x="294382" y="123825"/>
                  <a:pt x="301943" y="117991"/>
                  <a:pt x="304145" y="109657"/>
                </a:cubicBezTo>
                <a:cubicBezTo>
                  <a:pt x="306348" y="101322"/>
                  <a:pt x="302657" y="92512"/>
                  <a:pt x="295156" y="88225"/>
                </a:cubicBezTo>
                <a:lnTo>
                  <a:pt x="161806" y="12025"/>
                </a:lnTo>
                <a:close/>
                <a:moveTo>
                  <a:pt x="238125" y="123825"/>
                </a:moveTo>
                <a:lnTo>
                  <a:pt x="238125" y="247650"/>
                </a:lnTo>
                <a:lnTo>
                  <a:pt x="200025" y="247650"/>
                </a:lnTo>
                <a:lnTo>
                  <a:pt x="200025" y="123825"/>
                </a:lnTo>
                <a:lnTo>
                  <a:pt x="238125" y="123825"/>
                </a:lnTo>
                <a:close/>
                <a:moveTo>
                  <a:pt x="171450" y="123825"/>
                </a:moveTo>
                <a:lnTo>
                  <a:pt x="171450" y="247650"/>
                </a:lnTo>
                <a:lnTo>
                  <a:pt x="133350" y="247650"/>
                </a:lnTo>
                <a:lnTo>
                  <a:pt x="133350" y="123825"/>
                </a:lnTo>
                <a:lnTo>
                  <a:pt x="171450" y="123825"/>
                </a:lnTo>
                <a:close/>
                <a:moveTo>
                  <a:pt x="104775" y="123825"/>
                </a:moveTo>
                <a:lnTo>
                  <a:pt x="104775" y="247650"/>
                </a:lnTo>
                <a:lnTo>
                  <a:pt x="66675" y="247650"/>
                </a:lnTo>
                <a:lnTo>
                  <a:pt x="66675" y="123825"/>
                </a:lnTo>
                <a:lnTo>
                  <a:pt x="104775" y="123825"/>
                </a:lnTo>
                <a:close/>
                <a:moveTo>
                  <a:pt x="152400" y="57150"/>
                </a:moveTo>
                <a:cubicBezTo>
                  <a:pt x="162914" y="57150"/>
                  <a:pt x="171450" y="65686"/>
                  <a:pt x="171450" y="76200"/>
                </a:cubicBezTo>
                <a:cubicBezTo>
                  <a:pt x="171450" y="86714"/>
                  <a:pt x="162914" y="95250"/>
                  <a:pt x="152400" y="95250"/>
                </a:cubicBezTo>
                <a:cubicBezTo>
                  <a:pt x="141886" y="95250"/>
                  <a:pt x="133350" y="86714"/>
                  <a:pt x="133350" y="76200"/>
                </a:cubicBezTo>
                <a:cubicBezTo>
                  <a:pt x="133350" y="65686"/>
                  <a:pt x="141886" y="57150"/>
                  <a:pt x="152400" y="5715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Text 25"/>
          <p:cNvSpPr/>
          <p:nvPr/>
        </p:nvSpPr>
        <p:spPr>
          <a:xfrm>
            <a:off x="9040178" y="1574800"/>
            <a:ext cx="175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Reference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516938" y="2092960"/>
            <a:ext cx="7221220" cy="2153920"/>
          </a:xfrm>
          <a:custGeom>
            <a:avLst/>
            <a:gdLst/>
            <a:ahLst/>
            <a:cxnLst/>
            <a:rect l="l" t="t" r="r" b="b"/>
            <a:pathLst>
              <a:path w="7221220" h="2153920">
                <a:moveTo>
                  <a:pt x="0" y="0"/>
                </a:moveTo>
                <a:lnTo>
                  <a:pt x="7221220" y="0"/>
                </a:lnTo>
                <a:lnTo>
                  <a:pt x="7221220" y="2153920"/>
                </a:lnTo>
                <a:lnTo>
                  <a:pt x="0" y="21539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8666797" y="2306321"/>
            <a:ext cx="692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Corsi (2009)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673147" y="2661921"/>
            <a:ext cx="690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"A Simple Approximate Long-Memory Model of Realized Volatility"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730297" y="3119121"/>
            <a:ext cx="6794500" cy="914400"/>
          </a:xfrm>
          <a:custGeom>
            <a:avLst/>
            <a:gdLst/>
            <a:ahLst/>
            <a:cxnLst/>
            <a:rect l="l" t="t" r="r" b="b"/>
            <a:pathLst>
              <a:path w="6794500" h="914400">
                <a:moveTo>
                  <a:pt x="50804" y="0"/>
                </a:moveTo>
                <a:lnTo>
                  <a:pt x="6743696" y="0"/>
                </a:lnTo>
                <a:cubicBezTo>
                  <a:pt x="6771754" y="0"/>
                  <a:pt x="6794500" y="22746"/>
                  <a:pt x="6794500" y="50804"/>
                </a:cubicBezTo>
                <a:lnTo>
                  <a:pt x="6794500" y="863596"/>
                </a:lnTo>
                <a:cubicBezTo>
                  <a:pt x="6794500" y="891654"/>
                  <a:pt x="6771754" y="914400"/>
                  <a:pt x="67436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32" name="Text 30"/>
          <p:cNvSpPr/>
          <p:nvPr/>
        </p:nvSpPr>
        <p:spPr>
          <a:xfrm>
            <a:off x="8781097" y="3220721"/>
            <a:ext cx="669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Heterogeneous Autoregressive (HAR) Model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774747" y="3576321"/>
            <a:ext cx="670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β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td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tw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tm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ε</a:t>
            </a:r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32178" y="4517709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5" name="Shape 33"/>
          <p:cNvSpPr/>
          <p:nvPr/>
        </p:nvSpPr>
        <p:spPr>
          <a:xfrm>
            <a:off x="8735378" y="456850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47625" y="22225"/>
                </a:moveTo>
                <a:cubicBezTo>
                  <a:pt x="47625" y="9962"/>
                  <a:pt x="57587" y="0"/>
                  <a:pt x="69850" y="0"/>
                </a:cubicBezTo>
                <a:lnTo>
                  <a:pt x="79375" y="0"/>
                </a:lnTo>
                <a:cubicBezTo>
                  <a:pt x="86400" y="0"/>
                  <a:pt x="92075" y="5675"/>
                  <a:pt x="92075" y="12700"/>
                </a:cubicBezTo>
                <a:lnTo>
                  <a:pt x="92075" y="190500"/>
                </a:lnTo>
                <a:cubicBezTo>
                  <a:pt x="92075" y="197525"/>
                  <a:pt x="86400" y="203200"/>
                  <a:pt x="79375" y="203200"/>
                </a:cubicBezTo>
                <a:lnTo>
                  <a:pt x="66675" y="203200"/>
                </a:lnTo>
                <a:cubicBezTo>
                  <a:pt x="54848" y="203200"/>
                  <a:pt x="44887" y="195104"/>
                  <a:pt x="42069" y="184150"/>
                </a:cubicBezTo>
                <a:cubicBezTo>
                  <a:pt x="41791" y="184150"/>
                  <a:pt x="41553" y="184150"/>
                  <a:pt x="41275" y="184150"/>
                </a:cubicBezTo>
                <a:cubicBezTo>
                  <a:pt x="23733" y="184150"/>
                  <a:pt x="9525" y="169942"/>
                  <a:pt x="9525" y="152400"/>
                </a:cubicBezTo>
                <a:cubicBezTo>
                  <a:pt x="9525" y="145256"/>
                  <a:pt x="11906" y="138668"/>
                  <a:pt x="15875" y="133350"/>
                </a:cubicBezTo>
                <a:cubicBezTo>
                  <a:pt x="8176" y="127556"/>
                  <a:pt x="3175" y="118348"/>
                  <a:pt x="3175" y="107950"/>
                </a:cubicBezTo>
                <a:cubicBezTo>
                  <a:pt x="3175" y="95687"/>
                  <a:pt x="10160" y="85011"/>
                  <a:pt x="20320" y="79732"/>
                </a:cubicBezTo>
                <a:cubicBezTo>
                  <a:pt x="17502" y="74970"/>
                  <a:pt x="15875" y="69413"/>
                  <a:pt x="15875" y="63500"/>
                </a:cubicBezTo>
                <a:cubicBezTo>
                  <a:pt x="15875" y="45958"/>
                  <a:pt x="30083" y="31750"/>
                  <a:pt x="47625" y="31750"/>
                </a:cubicBezTo>
                <a:lnTo>
                  <a:pt x="47625" y="22225"/>
                </a:lnTo>
                <a:close/>
                <a:moveTo>
                  <a:pt x="155575" y="22225"/>
                </a:moveTo>
                <a:lnTo>
                  <a:pt x="155575" y="31750"/>
                </a:lnTo>
                <a:cubicBezTo>
                  <a:pt x="173117" y="31750"/>
                  <a:pt x="187325" y="45958"/>
                  <a:pt x="187325" y="63500"/>
                </a:cubicBezTo>
                <a:cubicBezTo>
                  <a:pt x="187325" y="69453"/>
                  <a:pt x="185698" y="75009"/>
                  <a:pt x="182880" y="79732"/>
                </a:cubicBezTo>
                <a:cubicBezTo>
                  <a:pt x="193080" y="85011"/>
                  <a:pt x="200025" y="95647"/>
                  <a:pt x="200025" y="107950"/>
                </a:cubicBezTo>
                <a:cubicBezTo>
                  <a:pt x="200025" y="118348"/>
                  <a:pt x="195024" y="127556"/>
                  <a:pt x="187325" y="133350"/>
                </a:cubicBezTo>
                <a:cubicBezTo>
                  <a:pt x="191294" y="138668"/>
                  <a:pt x="193675" y="145256"/>
                  <a:pt x="193675" y="152400"/>
                </a:cubicBezTo>
                <a:cubicBezTo>
                  <a:pt x="193675" y="169942"/>
                  <a:pt x="179467" y="184150"/>
                  <a:pt x="161925" y="184150"/>
                </a:cubicBezTo>
                <a:cubicBezTo>
                  <a:pt x="161647" y="184150"/>
                  <a:pt x="161409" y="184150"/>
                  <a:pt x="161131" y="184150"/>
                </a:cubicBezTo>
                <a:cubicBezTo>
                  <a:pt x="158313" y="195104"/>
                  <a:pt x="148352" y="203200"/>
                  <a:pt x="136525" y="203200"/>
                </a:cubicBezTo>
                <a:lnTo>
                  <a:pt x="123825" y="203200"/>
                </a:lnTo>
                <a:cubicBezTo>
                  <a:pt x="116800" y="203200"/>
                  <a:pt x="111125" y="197525"/>
                  <a:pt x="111125" y="190500"/>
                </a:cubicBezTo>
                <a:lnTo>
                  <a:pt x="111125" y="12700"/>
                </a:lnTo>
                <a:cubicBezTo>
                  <a:pt x="111125" y="5675"/>
                  <a:pt x="116800" y="0"/>
                  <a:pt x="123825" y="0"/>
                </a:cubicBezTo>
                <a:lnTo>
                  <a:pt x="133350" y="0"/>
                </a:lnTo>
                <a:cubicBezTo>
                  <a:pt x="145613" y="0"/>
                  <a:pt x="155575" y="9962"/>
                  <a:pt x="155575" y="222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Text 34"/>
          <p:cNvSpPr/>
          <p:nvPr/>
        </p:nvSpPr>
        <p:spPr>
          <a:xfrm>
            <a:off x="8963978" y="4517709"/>
            <a:ext cx="688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Idea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709978" y="4873309"/>
            <a:ext cx="7137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aggregates information across multiple time horizons.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 HAR model captures this by including daily, weekly, and monthly volatility components.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32178" y="5902802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9" name="Shape 37"/>
          <p:cNvSpPr/>
          <p:nvPr/>
        </p:nvSpPr>
        <p:spPr>
          <a:xfrm>
            <a:off x="8760778" y="5953602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16245" y="152400"/>
                </a:moveTo>
                <a:cubicBezTo>
                  <a:pt x="119142" y="143550"/>
                  <a:pt x="124936" y="135533"/>
                  <a:pt x="131485" y="128627"/>
                </a:cubicBezTo>
                <a:cubicBezTo>
                  <a:pt x="144462" y="114975"/>
                  <a:pt x="152400" y="96520"/>
                  <a:pt x="152400" y="76200"/>
                </a:cubicBezTo>
                <a:cubicBezTo>
                  <a:pt x="152400" y="34131"/>
                  <a:pt x="118269" y="0"/>
                  <a:pt x="76200" y="0"/>
                </a:cubicBezTo>
                <a:cubicBezTo>
                  <a:pt x="34131" y="0"/>
                  <a:pt x="0" y="34131"/>
                  <a:pt x="0" y="76200"/>
                </a:cubicBezTo>
                <a:cubicBezTo>
                  <a:pt x="0" y="96520"/>
                  <a:pt x="7938" y="114975"/>
                  <a:pt x="20915" y="128627"/>
                </a:cubicBezTo>
                <a:cubicBezTo>
                  <a:pt x="27464" y="135533"/>
                  <a:pt x="33298" y="143550"/>
                  <a:pt x="36155" y="152400"/>
                </a:cubicBezTo>
                <a:lnTo>
                  <a:pt x="116205" y="152400"/>
                </a:lnTo>
                <a:close/>
                <a:moveTo>
                  <a:pt x="114300" y="171450"/>
                </a:moveTo>
                <a:lnTo>
                  <a:pt x="38100" y="171450"/>
                </a:lnTo>
                <a:lnTo>
                  <a:pt x="38100" y="177800"/>
                </a:lnTo>
                <a:cubicBezTo>
                  <a:pt x="38100" y="195342"/>
                  <a:pt x="52308" y="209550"/>
                  <a:pt x="69850" y="209550"/>
                </a:cubicBezTo>
                <a:lnTo>
                  <a:pt x="82550" y="209550"/>
                </a:lnTo>
                <a:cubicBezTo>
                  <a:pt x="100092" y="209550"/>
                  <a:pt x="114300" y="195342"/>
                  <a:pt x="114300" y="177800"/>
                </a:cubicBezTo>
                <a:lnTo>
                  <a:pt x="114300" y="171450"/>
                </a:lnTo>
                <a:close/>
                <a:moveTo>
                  <a:pt x="73025" y="44450"/>
                </a:moveTo>
                <a:cubicBezTo>
                  <a:pt x="57229" y="44450"/>
                  <a:pt x="44450" y="57229"/>
                  <a:pt x="44450" y="73025"/>
                </a:cubicBezTo>
                <a:cubicBezTo>
                  <a:pt x="44450" y="78303"/>
                  <a:pt x="40203" y="82550"/>
                  <a:pt x="34925" y="82550"/>
                </a:cubicBezTo>
                <a:cubicBezTo>
                  <a:pt x="29647" y="82550"/>
                  <a:pt x="25400" y="78303"/>
                  <a:pt x="25400" y="73025"/>
                </a:cubicBezTo>
                <a:cubicBezTo>
                  <a:pt x="25400" y="46712"/>
                  <a:pt x="46712" y="25400"/>
                  <a:pt x="73025" y="25400"/>
                </a:cubicBezTo>
                <a:cubicBezTo>
                  <a:pt x="78303" y="25400"/>
                  <a:pt x="82550" y="29647"/>
                  <a:pt x="82550" y="34925"/>
                </a:cubicBezTo>
                <a:cubicBezTo>
                  <a:pt x="82550" y="40203"/>
                  <a:pt x="78303" y="44450"/>
                  <a:pt x="73025" y="4445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0" name="Text 38"/>
          <p:cNvSpPr/>
          <p:nvPr/>
        </p:nvSpPr>
        <p:spPr>
          <a:xfrm>
            <a:off x="8963978" y="5902802"/>
            <a:ext cx="688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Innovation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709978" y="6258402"/>
            <a:ext cx="7137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long-memory behavior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a simple linear framework — no complex fractional integration needed.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511858" y="7292976"/>
            <a:ext cx="7236460" cy="1229360"/>
          </a:xfrm>
          <a:custGeom>
            <a:avLst/>
            <a:gdLst/>
            <a:ahLst/>
            <a:cxnLst/>
            <a:rect l="l" t="t" r="r" b="b"/>
            <a:pathLst>
              <a:path w="7236460" h="1229360">
                <a:moveTo>
                  <a:pt x="0" y="0"/>
                </a:moveTo>
                <a:lnTo>
                  <a:pt x="7236460" y="0"/>
                </a:lnTo>
                <a:lnTo>
                  <a:pt x="7236460" y="1229360"/>
                </a:lnTo>
                <a:lnTo>
                  <a:pt x="0" y="12293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8593138" y="745045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4" name="Text 42"/>
          <p:cNvSpPr/>
          <p:nvPr/>
        </p:nvSpPr>
        <p:spPr>
          <a:xfrm>
            <a:off x="8898096" y="7399654"/>
            <a:ext cx="684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on Model Design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898096" y="7755254"/>
            <a:ext cx="6845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insight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reshapes model design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instead of a single lag, we need multi-horizon components that reflect different trader types.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678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Specification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6921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Introducing the HAR-RV-X Model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8160" y="1584960"/>
            <a:ext cx="7500620" cy="5570220"/>
          </a:xfrm>
          <a:custGeom>
            <a:avLst/>
            <a:gdLst/>
            <a:ahLst/>
            <a:cxnLst/>
            <a:rect l="l" t="t" r="r" b="b"/>
            <a:pathLst>
              <a:path w="7500620" h="5570220">
                <a:moveTo>
                  <a:pt x="0" y="0"/>
                </a:moveTo>
                <a:lnTo>
                  <a:pt x="7500620" y="0"/>
                </a:lnTo>
                <a:lnTo>
                  <a:pt x="7500620" y="5570220"/>
                </a:lnTo>
                <a:lnTo>
                  <a:pt x="0" y="55702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9620" y="182372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8410" y="3096"/>
                </a:moveTo>
                <a:cubicBezTo>
                  <a:pt x="147280" y="-1012"/>
                  <a:pt x="157520" y="-1012"/>
                  <a:pt x="166390" y="3096"/>
                </a:cubicBezTo>
                <a:lnTo>
                  <a:pt x="296525" y="63222"/>
                </a:lnTo>
                <a:cubicBezTo>
                  <a:pt x="301585" y="65544"/>
                  <a:pt x="304800" y="70604"/>
                  <a:pt x="304800" y="76200"/>
                </a:cubicBezTo>
                <a:cubicBezTo>
                  <a:pt x="304800" y="81796"/>
                  <a:pt x="301585" y="86856"/>
                  <a:pt x="296525" y="89178"/>
                </a:cubicBezTo>
                <a:lnTo>
                  <a:pt x="166390" y="149304"/>
                </a:lnTo>
                <a:cubicBezTo>
                  <a:pt x="157520" y="153412"/>
                  <a:pt x="147280" y="153412"/>
                  <a:pt x="138410" y="149304"/>
                </a:cubicBezTo>
                <a:lnTo>
                  <a:pt x="8275" y="89178"/>
                </a:lnTo>
                <a:cubicBezTo>
                  <a:pt x="3215" y="86797"/>
                  <a:pt x="0" y="81736"/>
                  <a:pt x="0" y="76200"/>
                </a:cubicBezTo>
                <a:cubicBezTo>
                  <a:pt x="0" y="70664"/>
                  <a:pt x="3215" y="65544"/>
                  <a:pt x="8275" y="63222"/>
                </a:cubicBezTo>
                <a:lnTo>
                  <a:pt x="138410" y="3096"/>
                </a:lnTo>
                <a:close/>
                <a:moveTo>
                  <a:pt x="28635" y="130016"/>
                </a:moveTo>
                <a:lnTo>
                  <a:pt x="126444" y="175200"/>
                </a:lnTo>
                <a:cubicBezTo>
                  <a:pt x="142935" y="182820"/>
                  <a:pt x="161925" y="182820"/>
                  <a:pt x="178415" y="175200"/>
                </a:cubicBezTo>
                <a:lnTo>
                  <a:pt x="276225" y="130016"/>
                </a:lnTo>
                <a:lnTo>
                  <a:pt x="296525" y="139422"/>
                </a:lnTo>
                <a:cubicBezTo>
                  <a:pt x="301585" y="141744"/>
                  <a:pt x="304800" y="146804"/>
                  <a:pt x="304800" y="152400"/>
                </a:cubicBezTo>
                <a:cubicBezTo>
                  <a:pt x="304800" y="157996"/>
                  <a:pt x="301585" y="163056"/>
                  <a:pt x="296525" y="165378"/>
                </a:cubicBezTo>
                <a:lnTo>
                  <a:pt x="166390" y="225504"/>
                </a:lnTo>
                <a:cubicBezTo>
                  <a:pt x="157520" y="229612"/>
                  <a:pt x="147280" y="229612"/>
                  <a:pt x="138410" y="225504"/>
                </a:cubicBezTo>
                <a:lnTo>
                  <a:pt x="8275" y="165378"/>
                </a:lnTo>
                <a:cubicBezTo>
                  <a:pt x="3215" y="162997"/>
                  <a:pt x="0" y="157936"/>
                  <a:pt x="0" y="152400"/>
                </a:cubicBezTo>
                <a:cubicBezTo>
                  <a:pt x="0" y="146864"/>
                  <a:pt x="3215" y="141744"/>
                  <a:pt x="8275" y="139422"/>
                </a:cubicBezTo>
                <a:lnTo>
                  <a:pt x="28575" y="130016"/>
                </a:lnTo>
                <a:close/>
                <a:moveTo>
                  <a:pt x="8275" y="215622"/>
                </a:moveTo>
                <a:lnTo>
                  <a:pt x="28575" y="206216"/>
                </a:lnTo>
                <a:lnTo>
                  <a:pt x="126385" y="251400"/>
                </a:lnTo>
                <a:cubicBezTo>
                  <a:pt x="142875" y="259020"/>
                  <a:pt x="161865" y="259020"/>
                  <a:pt x="178356" y="251400"/>
                </a:cubicBezTo>
                <a:lnTo>
                  <a:pt x="276165" y="206216"/>
                </a:lnTo>
                <a:lnTo>
                  <a:pt x="296466" y="215622"/>
                </a:lnTo>
                <a:cubicBezTo>
                  <a:pt x="301526" y="217944"/>
                  <a:pt x="304740" y="223004"/>
                  <a:pt x="304740" y="228600"/>
                </a:cubicBezTo>
                <a:cubicBezTo>
                  <a:pt x="304740" y="234196"/>
                  <a:pt x="301526" y="239256"/>
                  <a:pt x="296466" y="241578"/>
                </a:cubicBezTo>
                <a:lnTo>
                  <a:pt x="166330" y="301704"/>
                </a:lnTo>
                <a:cubicBezTo>
                  <a:pt x="157460" y="305812"/>
                  <a:pt x="147221" y="305812"/>
                  <a:pt x="138351" y="301704"/>
                </a:cubicBezTo>
                <a:lnTo>
                  <a:pt x="8275" y="241578"/>
                </a:lnTo>
                <a:cubicBezTo>
                  <a:pt x="3215" y="239197"/>
                  <a:pt x="0" y="234136"/>
                  <a:pt x="0" y="228600"/>
                </a:cubicBezTo>
                <a:cubicBezTo>
                  <a:pt x="0" y="223064"/>
                  <a:pt x="3215" y="217944"/>
                  <a:pt x="8275" y="215622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64920" y="1798321"/>
            <a:ext cx="247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HAR-RV-X Explained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56920" y="2306321"/>
            <a:ext cx="50800" cy="990600"/>
          </a:xfrm>
          <a:custGeom>
            <a:avLst/>
            <a:gdLst/>
            <a:ahLst/>
            <a:cxnLst/>
            <a:rect l="l" t="t" r="r" b="b"/>
            <a:pathLst>
              <a:path w="50800" h="990600">
                <a:moveTo>
                  <a:pt x="0" y="0"/>
                </a:moveTo>
                <a:lnTo>
                  <a:pt x="50800" y="0"/>
                </a:lnTo>
                <a:lnTo>
                  <a:pt x="508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9" name="Text 7"/>
          <p:cNvSpPr/>
          <p:nvPr/>
        </p:nvSpPr>
        <p:spPr>
          <a:xfrm>
            <a:off x="934720" y="2306321"/>
            <a:ext cx="62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554798" y="238252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1" name="Text 9"/>
          <p:cNvSpPr/>
          <p:nvPr/>
        </p:nvSpPr>
        <p:spPr>
          <a:xfrm>
            <a:off x="1884998" y="2331721"/>
            <a:ext cx="280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Heterogeneous Autoregressive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4720" y="2712721"/>
            <a:ext cx="69596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Multi-horizon autoregression: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daily, weekly, and monthly components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capture different trader types.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56920" y="3392171"/>
            <a:ext cx="50800" cy="698500"/>
          </a:xfrm>
          <a:custGeom>
            <a:avLst/>
            <a:gdLst/>
            <a:ahLst/>
            <a:cxnLst/>
            <a:rect l="l" t="t" r="r" b="b"/>
            <a:pathLst>
              <a:path w="50800" h="698500">
                <a:moveTo>
                  <a:pt x="0" y="0"/>
                </a:moveTo>
                <a:lnTo>
                  <a:pt x="50800" y="0"/>
                </a:lnTo>
                <a:lnTo>
                  <a:pt x="50800" y="698500"/>
                </a:lnTo>
                <a:lnTo>
                  <a:pt x="0" y="6985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Text 12"/>
          <p:cNvSpPr/>
          <p:nvPr/>
        </p:nvSpPr>
        <p:spPr>
          <a:xfrm>
            <a:off x="934720" y="3392171"/>
            <a:ext cx="44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RV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376521" y="346837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6" name="Text 14"/>
          <p:cNvSpPr/>
          <p:nvPr/>
        </p:nvSpPr>
        <p:spPr>
          <a:xfrm>
            <a:off x="1706721" y="3417571"/>
            <a:ext cx="165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Realized Volatility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34720" y="3798571"/>
            <a:ext cx="69596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high-frequency data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measure true volatility rather than squared returns.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56920" y="4189096"/>
            <a:ext cx="50800" cy="698500"/>
          </a:xfrm>
          <a:custGeom>
            <a:avLst/>
            <a:gdLst/>
            <a:ahLst/>
            <a:cxnLst/>
            <a:rect l="l" t="t" r="r" b="b"/>
            <a:pathLst>
              <a:path w="50800" h="698500">
                <a:moveTo>
                  <a:pt x="0" y="0"/>
                </a:moveTo>
                <a:lnTo>
                  <a:pt x="50800" y="0"/>
                </a:lnTo>
                <a:lnTo>
                  <a:pt x="50800" y="698500"/>
                </a:lnTo>
                <a:lnTo>
                  <a:pt x="0" y="6985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934720" y="4189096"/>
            <a:ext cx="29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225868" y="426529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1" name="Text 19"/>
          <p:cNvSpPr/>
          <p:nvPr/>
        </p:nvSpPr>
        <p:spPr>
          <a:xfrm>
            <a:off x="1556068" y="4214496"/>
            <a:ext cx="191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Exogenous Variables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34720" y="4595496"/>
            <a:ext cx="69596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Includes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spillovers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DXY, VIX, crude oil, and equity markets.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3080" y="7325359"/>
            <a:ext cx="7503160" cy="1305560"/>
          </a:xfrm>
          <a:custGeom>
            <a:avLst/>
            <a:gdLst/>
            <a:ahLst/>
            <a:cxnLst/>
            <a:rect l="l" t="t" r="r" b="b"/>
            <a:pathLst>
              <a:path w="7503160" h="1305560">
                <a:moveTo>
                  <a:pt x="0" y="0"/>
                </a:moveTo>
                <a:lnTo>
                  <a:pt x="7503160" y="0"/>
                </a:lnTo>
                <a:lnTo>
                  <a:pt x="7503160" y="1305560"/>
                </a:lnTo>
                <a:lnTo>
                  <a:pt x="0" y="130556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02310" y="753364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3"/>
          <p:cNvSpPr/>
          <p:nvPr/>
        </p:nvSpPr>
        <p:spPr>
          <a:xfrm>
            <a:off x="1089660" y="7482842"/>
            <a:ext cx="1485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Nature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724343" y="794004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Text 25"/>
          <p:cNvSpPr/>
          <p:nvPr/>
        </p:nvSpPr>
        <p:spPr>
          <a:xfrm>
            <a:off x="626110" y="8219442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Linear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184491" y="7940042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42863" y="28575"/>
                </a:moveTo>
                <a:lnTo>
                  <a:pt x="128588" y="28575"/>
                </a:lnTo>
                <a:cubicBezTo>
                  <a:pt x="136490" y="28575"/>
                  <a:pt x="142875" y="34960"/>
                  <a:pt x="142875" y="42863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42863" y="71438"/>
                </a:lnTo>
                <a:cubicBezTo>
                  <a:pt x="34960" y="71438"/>
                  <a:pt x="28575" y="65053"/>
                  <a:pt x="28575" y="57150"/>
                </a:cubicBezTo>
                <a:lnTo>
                  <a:pt x="28575" y="42863"/>
                </a:lnTo>
                <a:cubicBezTo>
                  <a:pt x="28575" y="34960"/>
                  <a:pt x="34960" y="28575"/>
                  <a:pt x="42863" y="28575"/>
                </a:cubicBezTo>
                <a:close/>
                <a:moveTo>
                  <a:pt x="50006" y="103584"/>
                </a:moveTo>
                <a:cubicBezTo>
                  <a:pt x="50006" y="109498"/>
                  <a:pt x="45205" y="114300"/>
                  <a:pt x="39291" y="114300"/>
                </a:cubicBezTo>
                <a:cubicBezTo>
                  <a:pt x="33377" y="114300"/>
                  <a:pt x="28575" y="109498"/>
                  <a:pt x="28575" y="103584"/>
                </a:cubicBezTo>
                <a:cubicBezTo>
                  <a:pt x="28575" y="97670"/>
                  <a:pt x="33377" y="92869"/>
                  <a:pt x="39291" y="92869"/>
                </a:cubicBezTo>
                <a:cubicBezTo>
                  <a:pt x="45205" y="92869"/>
                  <a:pt x="50006" y="97670"/>
                  <a:pt x="50006" y="103584"/>
                </a:cubicBezTo>
                <a:close/>
                <a:moveTo>
                  <a:pt x="85725" y="114300"/>
                </a:moveTo>
                <a:cubicBezTo>
                  <a:pt x="79811" y="114300"/>
                  <a:pt x="75009" y="109498"/>
                  <a:pt x="75009" y="103584"/>
                </a:cubicBezTo>
                <a:cubicBezTo>
                  <a:pt x="75009" y="97670"/>
                  <a:pt x="79811" y="92869"/>
                  <a:pt x="85725" y="92869"/>
                </a:cubicBezTo>
                <a:cubicBezTo>
                  <a:pt x="91639" y="92869"/>
                  <a:pt x="96441" y="97670"/>
                  <a:pt x="96441" y="103584"/>
                </a:cubicBezTo>
                <a:cubicBezTo>
                  <a:pt x="96441" y="109498"/>
                  <a:pt x="91639" y="114300"/>
                  <a:pt x="85725" y="114300"/>
                </a:cubicBezTo>
                <a:close/>
                <a:moveTo>
                  <a:pt x="142875" y="103584"/>
                </a:moveTo>
                <a:cubicBezTo>
                  <a:pt x="142875" y="109498"/>
                  <a:pt x="138073" y="114300"/>
                  <a:pt x="132159" y="114300"/>
                </a:cubicBezTo>
                <a:cubicBezTo>
                  <a:pt x="126245" y="114300"/>
                  <a:pt x="121444" y="109498"/>
                  <a:pt x="121444" y="103584"/>
                </a:cubicBezTo>
                <a:cubicBezTo>
                  <a:pt x="121444" y="97670"/>
                  <a:pt x="126245" y="92869"/>
                  <a:pt x="132159" y="92869"/>
                </a:cubicBezTo>
                <a:cubicBezTo>
                  <a:pt x="138073" y="92869"/>
                  <a:pt x="142875" y="97670"/>
                  <a:pt x="142875" y="103584"/>
                </a:cubicBezTo>
                <a:close/>
                <a:moveTo>
                  <a:pt x="39291" y="157163"/>
                </a:moveTo>
                <a:cubicBezTo>
                  <a:pt x="33377" y="157163"/>
                  <a:pt x="28575" y="152361"/>
                  <a:pt x="28575" y="146447"/>
                </a:cubicBezTo>
                <a:cubicBezTo>
                  <a:pt x="28575" y="140533"/>
                  <a:pt x="33377" y="135731"/>
                  <a:pt x="39291" y="135731"/>
                </a:cubicBezTo>
                <a:cubicBezTo>
                  <a:pt x="45205" y="135731"/>
                  <a:pt x="50006" y="140533"/>
                  <a:pt x="50006" y="146447"/>
                </a:cubicBezTo>
                <a:cubicBezTo>
                  <a:pt x="50006" y="152361"/>
                  <a:pt x="45205" y="157163"/>
                  <a:pt x="39291" y="157163"/>
                </a:cubicBezTo>
                <a:close/>
                <a:moveTo>
                  <a:pt x="96441" y="146447"/>
                </a:moveTo>
                <a:cubicBezTo>
                  <a:pt x="96441" y="152361"/>
                  <a:pt x="91639" y="157163"/>
                  <a:pt x="85725" y="157163"/>
                </a:cubicBezTo>
                <a:cubicBezTo>
                  <a:pt x="79811" y="157163"/>
                  <a:pt x="75009" y="152361"/>
                  <a:pt x="75009" y="146447"/>
                </a:cubicBezTo>
                <a:cubicBezTo>
                  <a:pt x="75009" y="140533"/>
                  <a:pt x="79811" y="135731"/>
                  <a:pt x="85725" y="135731"/>
                </a:cubicBezTo>
                <a:cubicBezTo>
                  <a:pt x="91639" y="135731"/>
                  <a:pt x="96441" y="140533"/>
                  <a:pt x="96441" y="146447"/>
                </a:cubicBezTo>
                <a:close/>
                <a:moveTo>
                  <a:pt x="132159" y="157163"/>
                </a:moveTo>
                <a:cubicBezTo>
                  <a:pt x="126245" y="157163"/>
                  <a:pt x="121444" y="152361"/>
                  <a:pt x="121444" y="146447"/>
                </a:cubicBezTo>
                <a:cubicBezTo>
                  <a:pt x="121444" y="140533"/>
                  <a:pt x="126245" y="135731"/>
                  <a:pt x="132159" y="135731"/>
                </a:cubicBezTo>
                <a:cubicBezTo>
                  <a:pt x="138073" y="135731"/>
                  <a:pt x="142875" y="140533"/>
                  <a:pt x="142875" y="146447"/>
                </a:cubicBezTo>
                <a:cubicBezTo>
                  <a:pt x="142875" y="152361"/>
                  <a:pt x="138073" y="157163"/>
                  <a:pt x="132159" y="157163"/>
                </a:cubicBezTo>
                <a:close/>
                <a:moveTo>
                  <a:pt x="28575" y="189309"/>
                </a:moveTo>
                <a:cubicBezTo>
                  <a:pt x="28575" y="183371"/>
                  <a:pt x="33352" y="178594"/>
                  <a:pt x="39291" y="178594"/>
                </a:cubicBezTo>
                <a:lnTo>
                  <a:pt x="89297" y="178594"/>
                </a:lnTo>
                <a:cubicBezTo>
                  <a:pt x="95235" y="178594"/>
                  <a:pt x="100013" y="183371"/>
                  <a:pt x="100013" y="189309"/>
                </a:cubicBezTo>
                <a:cubicBezTo>
                  <a:pt x="100013" y="195248"/>
                  <a:pt x="95235" y="200025"/>
                  <a:pt x="89297" y="200025"/>
                </a:cubicBezTo>
                <a:lnTo>
                  <a:pt x="39291" y="200025"/>
                </a:lnTo>
                <a:cubicBezTo>
                  <a:pt x="33352" y="200025"/>
                  <a:pt x="28575" y="195248"/>
                  <a:pt x="28575" y="189309"/>
                </a:cubicBezTo>
                <a:close/>
                <a:moveTo>
                  <a:pt x="132159" y="178594"/>
                </a:moveTo>
                <a:cubicBezTo>
                  <a:pt x="138098" y="178594"/>
                  <a:pt x="142875" y="183371"/>
                  <a:pt x="142875" y="189309"/>
                </a:cubicBezTo>
                <a:cubicBezTo>
                  <a:pt x="142875" y="195248"/>
                  <a:pt x="138098" y="200025"/>
                  <a:pt x="132159" y="200025"/>
                </a:cubicBezTo>
                <a:cubicBezTo>
                  <a:pt x="126221" y="200025"/>
                  <a:pt x="121444" y="195248"/>
                  <a:pt x="121444" y="189309"/>
                </a:cubicBezTo>
                <a:cubicBezTo>
                  <a:pt x="121444" y="183371"/>
                  <a:pt x="126221" y="178594"/>
                  <a:pt x="132159" y="178594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9" name="Text 27"/>
          <p:cNvSpPr/>
          <p:nvPr/>
        </p:nvSpPr>
        <p:spPr>
          <a:xfrm>
            <a:off x="3057684" y="8219442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OLS Estimation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587490" y="794004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1" name="Text 29"/>
          <p:cNvSpPr/>
          <p:nvPr/>
        </p:nvSpPr>
        <p:spPr>
          <a:xfrm>
            <a:off x="5489258" y="8219442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Motivation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55000" y="1574800"/>
            <a:ext cx="50800" cy="7061200"/>
          </a:xfrm>
          <a:custGeom>
            <a:avLst/>
            <a:gdLst/>
            <a:ahLst/>
            <a:cxnLst/>
            <a:rect l="l" t="t" r="r" b="b"/>
            <a:pathLst>
              <a:path w="50800" h="7061200">
                <a:moveTo>
                  <a:pt x="0" y="0"/>
                </a:moveTo>
                <a:lnTo>
                  <a:pt x="50800" y="0"/>
                </a:lnTo>
                <a:lnTo>
                  <a:pt x="50800" y="7061200"/>
                </a:lnTo>
                <a:lnTo>
                  <a:pt x="0" y="7061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3" name="Shape 31"/>
          <p:cNvSpPr/>
          <p:nvPr/>
        </p:nvSpPr>
        <p:spPr>
          <a:xfrm>
            <a:off x="8559800" y="1600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27754" y="10358"/>
                </a:moveTo>
                <a:cubicBezTo>
                  <a:pt x="120313" y="2917"/>
                  <a:pt x="108228" y="2917"/>
                  <a:pt x="100786" y="10358"/>
                </a:cubicBezTo>
                <a:lnTo>
                  <a:pt x="5536" y="105608"/>
                </a:lnTo>
                <a:cubicBezTo>
                  <a:pt x="-1905" y="113050"/>
                  <a:pt x="-1905" y="125135"/>
                  <a:pt x="5536" y="132576"/>
                </a:cubicBezTo>
                <a:cubicBezTo>
                  <a:pt x="12978" y="140018"/>
                  <a:pt x="25063" y="140018"/>
                  <a:pt x="32504" y="132576"/>
                </a:cubicBezTo>
                <a:lnTo>
                  <a:pt x="95250" y="69830"/>
                </a:lnTo>
                <a:lnTo>
                  <a:pt x="95250" y="290513"/>
                </a:lnTo>
                <a:cubicBezTo>
                  <a:pt x="95250" y="301050"/>
                  <a:pt x="103763" y="309563"/>
                  <a:pt x="114300" y="309563"/>
                </a:cubicBezTo>
                <a:cubicBezTo>
                  <a:pt x="124837" y="309563"/>
                  <a:pt x="133350" y="301050"/>
                  <a:pt x="133350" y="290513"/>
                </a:cubicBezTo>
                <a:lnTo>
                  <a:pt x="133350" y="69830"/>
                </a:lnTo>
                <a:lnTo>
                  <a:pt x="196096" y="132576"/>
                </a:lnTo>
                <a:cubicBezTo>
                  <a:pt x="203537" y="140018"/>
                  <a:pt x="215622" y="140018"/>
                  <a:pt x="223064" y="132576"/>
                </a:cubicBezTo>
                <a:cubicBezTo>
                  <a:pt x="230505" y="125135"/>
                  <a:pt x="230505" y="113050"/>
                  <a:pt x="223064" y="105608"/>
                </a:cubicBezTo>
                <a:lnTo>
                  <a:pt x="127814" y="10358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4" name="Text 32"/>
          <p:cNvSpPr/>
          <p:nvPr/>
        </p:nvSpPr>
        <p:spPr>
          <a:xfrm>
            <a:off x="9017000" y="1574800"/>
            <a:ext cx="267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Upgrade Over Baseline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09000" y="20828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Shape 34"/>
          <p:cNvSpPr/>
          <p:nvPr/>
        </p:nvSpPr>
        <p:spPr>
          <a:xfrm>
            <a:off x="8718550" y="2120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7" name="Text 35"/>
          <p:cNvSpPr/>
          <p:nvPr/>
        </p:nvSpPr>
        <p:spPr>
          <a:xfrm>
            <a:off x="9074150" y="2082800"/>
            <a:ext cx="354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Explicitly Models Volatility Persistence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686800" y="2438400"/>
            <a:ext cx="7162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Instead of a single lag, the HAR structure includes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daily, weekly, and monthly components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capturing the long-memory property documented in financial literature.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509000" y="35306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0" name="Shape 38"/>
          <p:cNvSpPr/>
          <p:nvPr/>
        </p:nvSpPr>
        <p:spPr>
          <a:xfrm>
            <a:off x="8718550" y="3568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1" name="Text 39"/>
          <p:cNvSpPr/>
          <p:nvPr/>
        </p:nvSpPr>
        <p:spPr>
          <a:xfrm>
            <a:off x="9074150" y="35306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Incorporates Macro-Financial Transmission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686800" y="3886200"/>
            <a:ext cx="7162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"X" component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captures volatility spillovers from related markets: USD strength (DXY), global risk (VIX), commodity shocks (crude oil), and equity stress.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88680" y="4983480"/>
            <a:ext cx="7249160" cy="1229360"/>
          </a:xfrm>
          <a:custGeom>
            <a:avLst/>
            <a:gdLst/>
            <a:ahLst/>
            <a:cxnLst/>
            <a:rect l="l" t="t" r="r" b="b"/>
            <a:pathLst>
              <a:path w="7249160" h="1229360">
                <a:moveTo>
                  <a:pt x="0" y="0"/>
                </a:moveTo>
                <a:lnTo>
                  <a:pt x="7249160" y="0"/>
                </a:lnTo>
                <a:lnTo>
                  <a:pt x="7249160" y="1229360"/>
                </a:lnTo>
                <a:lnTo>
                  <a:pt x="0" y="12293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569960" y="51409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1586" y="0"/>
                </a:moveTo>
                <a:lnTo>
                  <a:pt x="182711" y="0"/>
                </a:lnTo>
                <a:cubicBezTo>
                  <a:pt x="195858" y="0"/>
                  <a:pt x="206573" y="10815"/>
                  <a:pt x="206077" y="23912"/>
                </a:cubicBezTo>
                <a:cubicBezTo>
                  <a:pt x="205978" y="26541"/>
                  <a:pt x="205879" y="29170"/>
                  <a:pt x="205730" y="31750"/>
                </a:cubicBezTo>
                <a:lnTo>
                  <a:pt x="230336" y="31750"/>
                </a:lnTo>
                <a:cubicBezTo>
                  <a:pt x="243284" y="31750"/>
                  <a:pt x="254695" y="42466"/>
                  <a:pt x="253702" y="56455"/>
                </a:cubicBezTo>
                <a:cubicBezTo>
                  <a:pt x="249982" y="107900"/>
                  <a:pt x="223689" y="136178"/>
                  <a:pt x="195163" y="150961"/>
                </a:cubicBezTo>
                <a:cubicBezTo>
                  <a:pt x="187325" y="155029"/>
                  <a:pt x="179338" y="158055"/>
                  <a:pt x="171748" y="160288"/>
                </a:cubicBezTo>
                <a:cubicBezTo>
                  <a:pt x="161727" y="174476"/>
                  <a:pt x="151309" y="181967"/>
                  <a:pt x="143024" y="185986"/>
                </a:cubicBezTo>
                <a:lnTo>
                  <a:pt x="143024" y="222250"/>
                </a:lnTo>
                <a:lnTo>
                  <a:pt x="174774" y="222250"/>
                </a:lnTo>
                <a:cubicBezTo>
                  <a:pt x="183555" y="222250"/>
                  <a:pt x="190649" y="229344"/>
                  <a:pt x="190649" y="238125"/>
                </a:cubicBezTo>
                <a:cubicBezTo>
                  <a:pt x="190649" y="246906"/>
                  <a:pt x="183555" y="254000"/>
                  <a:pt x="174774" y="254000"/>
                </a:cubicBezTo>
                <a:lnTo>
                  <a:pt x="79524" y="254000"/>
                </a:lnTo>
                <a:cubicBezTo>
                  <a:pt x="70743" y="254000"/>
                  <a:pt x="63649" y="246906"/>
                  <a:pt x="63649" y="238125"/>
                </a:cubicBezTo>
                <a:cubicBezTo>
                  <a:pt x="63649" y="229344"/>
                  <a:pt x="70743" y="222250"/>
                  <a:pt x="79524" y="222250"/>
                </a:cubicBezTo>
                <a:lnTo>
                  <a:pt x="111274" y="222250"/>
                </a:lnTo>
                <a:lnTo>
                  <a:pt x="111274" y="185986"/>
                </a:lnTo>
                <a:cubicBezTo>
                  <a:pt x="103336" y="182166"/>
                  <a:pt x="93464" y="175071"/>
                  <a:pt x="83840" y="162024"/>
                </a:cubicBezTo>
                <a:cubicBezTo>
                  <a:pt x="74712" y="159643"/>
                  <a:pt x="64790" y="156021"/>
                  <a:pt x="55116" y="150564"/>
                </a:cubicBezTo>
                <a:cubicBezTo>
                  <a:pt x="28277" y="135533"/>
                  <a:pt x="4068" y="107206"/>
                  <a:pt x="595" y="56356"/>
                </a:cubicBezTo>
                <a:cubicBezTo>
                  <a:pt x="-347" y="42416"/>
                  <a:pt x="11013" y="31700"/>
                  <a:pt x="23961" y="31700"/>
                </a:cubicBezTo>
                <a:lnTo>
                  <a:pt x="48568" y="31700"/>
                </a:lnTo>
                <a:cubicBezTo>
                  <a:pt x="48419" y="29121"/>
                  <a:pt x="48320" y="26541"/>
                  <a:pt x="48220" y="23862"/>
                </a:cubicBezTo>
                <a:cubicBezTo>
                  <a:pt x="47724" y="10716"/>
                  <a:pt x="58440" y="-50"/>
                  <a:pt x="71586" y="-50"/>
                </a:cubicBezTo>
                <a:close/>
                <a:moveTo>
                  <a:pt x="50354" y="55563"/>
                </a:moveTo>
                <a:lnTo>
                  <a:pt x="24358" y="55563"/>
                </a:lnTo>
                <a:cubicBezTo>
                  <a:pt x="27434" y="97582"/>
                  <a:pt x="46732" y="118616"/>
                  <a:pt x="66625" y="129778"/>
                </a:cubicBezTo>
                <a:cubicBezTo>
                  <a:pt x="59482" y="111274"/>
                  <a:pt x="53578" y="87114"/>
                  <a:pt x="50354" y="55563"/>
                </a:cubicBezTo>
                <a:close/>
                <a:moveTo>
                  <a:pt x="188516" y="127397"/>
                </a:moveTo>
                <a:cubicBezTo>
                  <a:pt x="208607" y="115590"/>
                  <a:pt x="226764" y="94605"/>
                  <a:pt x="229840" y="55563"/>
                </a:cubicBezTo>
                <a:lnTo>
                  <a:pt x="203895" y="55563"/>
                </a:lnTo>
                <a:cubicBezTo>
                  <a:pt x="200819" y="85775"/>
                  <a:pt x="195263" y="109240"/>
                  <a:pt x="188516" y="127397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5" name="Text 43"/>
          <p:cNvSpPr/>
          <p:nvPr/>
        </p:nvSpPr>
        <p:spPr>
          <a:xfrm>
            <a:off x="8902541" y="5090164"/>
            <a:ext cx="683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Advantage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902541" y="5445764"/>
            <a:ext cx="6832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explanatory power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while maintaining full interpretability. Each coefficient has a clear economic meaning.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93760" y="6985002"/>
            <a:ext cx="7246620" cy="1645920"/>
          </a:xfrm>
          <a:custGeom>
            <a:avLst/>
            <a:gdLst/>
            <a:ahLst/>
            <a:cxnLst/>
            <a:rect l="l" t="t" r="r" b="b"/>
            <a:pathLst>
              <a:path w="7246620" h="1645920">
                <a:moveTo>
                  <a:pt x="0" y="0"/>
                </a:moveTo>
                <a:lnTo>
                  <a:pt x="7246620" y="0"/>
                </a:lnTo>
                <a:lnTo>
                  <a:pt x="7246620" y="1645920"/>
                </a:lnTo>
                <a:lnTo>
                  <a:pt x="0" y="16459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605520" y="7147564"/>
            <a:ext cx="702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HAR-RV-X Model Specification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605520" y="7503164"/>
            <a:ext cx="70231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β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td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tw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tm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β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X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ε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656320" y="7884164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RVd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= Daily RV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2192000" y="7884164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RVw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= Weekly RV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656320" y="8199121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RVm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= Monthly RV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2192000" y="8199121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= Exogenous variables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469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Mechanics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4838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How HAR-RV-X Works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574800"/>
            <a:ext cx="50800" cy="1955800"/>
          </a:xfrm>
          <a:custGeom>
            <a:avLst/>
            <a:gdLst/>
            <a:ahLst/>
            <a:cxnLst/>
            <a:rect l="l" t="t" r="r" b="b"/>
            <a:pathLst>
              <a:path w="50800" h="1955800">
                <a:moveTo>
                  <a:pt x="0" y="0"/>
                </a:moveTo>
                <a:lnTo>
                  <a:pt x="50800" y="0"/>
                </a:lnTo>
                <a:lnTo>
                  <a:pt x="50800" y="1955800"/>
                </a:lnTo>
                <a:lnTo>
                  <a:pt x="0" y="1955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6" name="Shape 4"/>
          <p:cNvSpPr/>
          <p:nvPr/>
        </p:nvSpPr>
        <p:spPr>
          <a:xfrm>
            <a:off x="727075" y="1625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8404" y="-5011"/>
                </a:moveTo>
                <a:cubicBezTo>
                  <a:pt x="92075" y="-6548"/>
                  <a:pt x="96242" y="-6102"/>
                  <a:pt x="99566" y="-3919"/>
                </a:cubicBezTo>
                <a:lnTo>
                  <a:pt x="143123" y="24954"/>
                </a:lnTo>
                <a:lnTo>
                  <a:pt x="186680" y="-3919"/>
                </a:lnTo>
                <a:cubicBezTo>
                  <a:pt x="190004" y="-6102"/>
                  <a:pt x="194171" y="-6499"/>
                  <a:pt x="197842" y="-5011"/>
                </a:cubicBezTo>
                <a:cubicBezTo>
                  <a:pt x="201513" y="-3522"/>
                  <a:pt x="204093" y="-248"/>
                  <a:pt x="204887" y="3621"/>
                </a:cubicBezTo>
                <a:lnTo>
                  <a:pt x="215255" y="54818"/>
                </a:lnTo>
                <a:lnTo>
                  <a:pt x="266452" y="65187"/>
                </a:lnTo>
                <a:cubicBezTo>
                  <a:pt x="270321" y="65980"/>
                  <a:pt x="273596" y="68659"/>
                  <a:pt x="275084" y="72281"/>
                </a:cubicBezTo>
                <a:cubicBezTo>
                  <a:pt x="276572" y="75902"/>
                  <a:pt x="276175" y="80119"/>
                  <a:pt x="273993" y="83443"/>
                </a:cubicBezTo>
                <a:lnTo>
                  <a:pt x="245120" y="127000"/>
                </a:lnTo>
                <a:lnTo>
                  <a:pt x="273993" y="170557"/>
                </a:lnTo>
                <a:cubicBezTo>
                  <a:pt x="276175" y="173881"/>
                  <a:pt x="276572" y="178048"/>
                  <a:pt x="275084" y="181719"/>
                </a:cubicBezTo>
                <a:cubicBezTo>
                  <a:pt x="273596" y="185390"/>
                  <a:pt x="270321" y="188069"/>
                  <a:pt x="266452" y="188813"/>
                </a:cubicBezTo>
                <a:lnTo>
                  <a:pt x="215205" y="199132"/>
                </a:lnTo>
                <a:lnTo>
                  <a:pt x="204887" y="250379"/>
                </a:lnTo>
                <a:cubicBezTo>
                  <a:pt x="204093" y="254248"/>
                  <a:pt x="201414" y="257522"/>
                  <a:pt x="197793" y="259011"/>
                </a:cubicBezTo>
                <a:cubicBezTo>
                  <a:pt x="194171" y="260499"/>
                  <a:pt x="189954" y="260102"/>
                  <a:pt x="186630" y="257919"/>
                </a:cubicBezTo>
                <a:lnTo>
                  <a:pt x="143073" y="229046"/>
                </a:lnTo>
                <a:lnTo>
                  <a:pt x="99516" y="257919"/>
                </a:lnTo>
                <a:cubicBezTo>
                  <a:pt x="96193" y="260102"/>
                  <a:pt x="92025" y="260499"/>
                  <a:pt x="88354" y="259011"/>
                </a:cubicBezTo>
                <a:cubicBezTo>
                  <a:pt x="84683" y="257522"/>
                  <a:pt x="82004" y="254248"/>
                  <a:pt x="81260" y="250379"/>
                </a:cubicBezTo>
                <a:lnTo>
                  <a:pt x="70941" y="199132"/>
                </a:lnTo>
                <a:lnTo>
                  <a:pt x="19695" y="188764"/>
                </a:lnTo>
                <a:cubicBezTo>
                  <a:pt x="15825" y="187970"/>
                  <a:pt x="12551" y="185291"/>
                  <a:pt x="11063" y="181670"/>
                </a:cubicBezTo>
                <a:cubicBezTo>
                  <a:pt x="9575" y="178048"/>
                  <a:pt x="9971" y="173831"/>
                  <a:pt x="12154" y="170507"/>
                </a:cubicBezTo>
                <a:lnTo>
                  <a:pt x="41027" y="127000"/>
                </a:lnTo>
                <a:lnTo>
                  <a:pt x="12154" y="83443"/>
                </a:lnTo>
                <a:cubicBezTo>
                  <a:pt x="9971" y="80119"/>
                  <a:pt x="9575" y="75952"/>
                  <a:pt x="11063" y="72281"/>
                </a:cubicBezTo>
                <a:cubicBezTo>
                  <a:pt x="12551" y="68610"/>
                  <a:pt x="15825" y="65931"/>
                  <a:pt x="19695" y="65187"/>
                </a:cubicBezTo>
                <a:lnTo>
                  <a:pt x="70941" y="54868"/>
                </a:lnTo>
                <a:lnTo>
                  <a:pt x="81310" y="3621"/>
                </a:lnTo>
                <a:cubicBezTo>
                  <a:pt x="82104" y="-248"/>
                  <a:pt x="84782" y="-3522"/>
                  <a:pt x="88404" y="-5011"/>
                </a:cubicBezTo>
                <a:close/>
                <a:moveTo>
                  <a:pt x="102989" y="127000"/>
                </a:moveTo>
                <a:cubicBezTo>
                  <a:pt x="102989" y="112750"/>
                  <a:pt x="110591" y="99583"/>
                  <a:pt x="122932" y="92458"/>
                </a:cubicBezTo>
                <a:cubicBezTo>
                  <a:pt x="135273" y="85333"/>
                  <a:pt x="150477" y="85333"/>
                  <a:pt x="162818" y="92458"/>
                </a:cubicBezTo>
                <a:cubicBezTo>
                  <a:pt x="175159" y="99583"/>
                  <a:pt x="182761" y="112750"/>
                  <a:pt x="182761" y="127000"/>
                </a:cubicBezTo>
                <a:cubicBezTo>
                  <a:pt x="182761" y="149014"/>
                  <a:pt x="164889" y="166886"/>
                  <a:pt x="142875" y="166886"/>
                </a:cubicBezTo>
                <a:cubicBezTo>
                  <a:pt x="120861" y="166886"/>
                  <a:pt x="102989" y="149014"/>
                  <a:pt x="102989" y="127000"/>
                </a:cubicBezTo>
                <a:close/>
                <a:moveTo>
                  <a:pt x="206573" y="127000"/>
                </a:moveTo>
                <a:cubicBezTo>
                  <a:pt x="206573" y="91844"/>
                  <a:pt x="178031" y="63302"/>
                  <a:pt x="142875" y="63302"/>
                </a:cubicBezTo>
                <a:cubicBezTo>
                  <a:pt x="107719" y="63302"/>
                  <a:pt x="79177" y="91844"/>
                  <a:pt x="79177" y="127000"/>
                </a:cubicBezTo>
                <a:cubicBezTo>
                  <a:pt x="79177" y="149757"/>
                  <a:pt x="91317" y="170786"/>
                  <a:pt x="111026" y="182164"/>
                </a:cubicBezTo>
                <a:cubicBezTo>
                  <a:pt x="130734" y="193543"/>
                  <a:pt x="155016" y="193543"/>
                  <a:pt x="174724" y="182164"/>
                </a:cubicBezTo>
                <a:cubicBezTo>
                  <a:pt x="194433" y="170786"/>
                  <a:pt x="206573" y="149757"/>
                  <a:pt x="206573" y="1270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130300" y="1574800"/>
            <a:ext cx="952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Daily RV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1200" y="20320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Short-Term Shocks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1200" y="2336800"/>
            <a:ext cx="48387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intraday noise and immediate market reactions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news, policy announcements, and liquidity shocks.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1200" y="32766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Horizon: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 day | </a:t>
            </a:r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Driven by: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Day traders, algorithmic strategies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81028" y="1574800"/>
            <a:ext cx="50800" cy="1955800"/>
          </a:xfrm>
          <a:custGeom>
            <a:avLst/>
            <a:gdLst/>
            <a:ahLst/>
            <a:cxnLst/>
            <a:rect l="l" t="t" r="r" b="b"/>
            <a:pathLst>
              <a:path w="50800" h="1955800">
                <a:moveTo>
                  <a:pt x="0" y="0"/>
                </a:moveTo>
                <a:lnTo>
                  <a:pt x="50800" y="0"/>
                </a:lnTo>
                <a:lnTo>
                  <a:pt x="50800" y="1955800"/>
                </a:lnTo>
                <a:lnTo>
                  <a:pt x="0" y="1955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2" name="Shape 10"/>
          <p:cNvSpPr/>
          <p:nvPr/>
        </p:nvSpPr>
        <p:spPr>
          <a:xfrm>
            <a:off x="5906453" y="1625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72281" y="0"/>
                  <a:pt x="79375" y="7094"/>
                  <a:pt x="79375" y="15875"/>
                </a:cubicBezTo>
                <a:lnTo>
                  <a:pt x="79375" y="31750"/>
                </a:lnTo>
                <a:lnTo>
                  <a:pt x="142875" y="31750"/>
                </a:lnTo>
                <a:lnTo>
                  <a:pt x="142875" y="15875"/>
                </a:lnTo>
                <a:cubicBezTo>
                  <a:pt x="142875" y="7094"/>
                  <a:pt x="149969" y="0"/>
                  <a:pt x="158750" y="0"/>
                </a:cubicBezTo>
                <a:cubicBezTo>
                  <a:pt x="167531" y="0"/>
                  <a:pt x="174625" y="7094"/>
                  <a:pt x="174625" y="15875"/>
                </a:cubicBezTo>
                <a:lnTo>
                  <a:pt x="174625" y="31750"/>
                </a:lnTo>
                <a:lnTo>
                  <a:pt x="190500" y="31750"/>
                </a:lnTo>
                <a:cubicBezTo>
                  <a:pt x="208012" y="31750"/>
                  <a:pt x="222250" y="45988"/>
                  <a:pt x="222250" y="63500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63500"/>
                </a:lnTo>
                <a:cubicBezTo>
                  <a:pt x="0" y="45988"/>
                  <a:pt x="14238" y="31750"/>
                  <a:pt x="31750" y="31750"/>
                </a:cubicBezTo>
                <a:lnTo>
                  <a:pt x="47625" y="31750"/>
                </a:lnTo>
                <a:lnTo>
                  <a:pt x="47625" y="15875"/>
                </a:lnTo>
                <a:cubicBezTo>
                  <a:pt x="47625" y="7094"/>
                  <a:pt x="54719" y="0"/>
                  <a:pt x="63500" y="0"/>
                </a:cubicBezTo>
                <a:close/>
                <a:moveTo>
                  <a:pt x="63500" y="127000"/>
                </a:moveTo>
                <a:cubicBezTo>
                  <a:pt x="54719" y="127000"/>
                  <a:pt x="47625" y="134094"/>
                  <a:pt x="47625" y="142875"/>
                </a:cubicBezTo>
                <a:lnTo>
                  <a:pt x="47625" y="174625"/>
                </a:lnTo>
                <a:cubicBezTo>
                  <a:pt x="47625" y="183406"/>
                  <a:pt x="54719" y="190500"/>
                  <a:pt x="63500" y="190500"/>
                </a:cubicBezTo>
                <a:lnTo>
                  <a:pt x="158750" y="190500"/>
                </a:lnTo>
                <a:cubicBezTo>
                  <a:pt x="167531" y="190500"/>
                  <a:pt x="174625" y="183406"/>
                  <a:pt x="174625" y="174625"/>
                </a:cubicBezTo>
                <a:lnTo>
                  <a:pt x="174625" y="142875"/>
                </a:lnTo>
                <a:cubicBezTo>
                  <a:pt x="174625" y="134094"/>
                  <a:pt x="167531" y="127000"/>
                  <a:pt x="158750" y="127000"/>
                </a:cubicBezTo>
                <a:lnTo>
                  <a:pt x="63500" y="12700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3" name="Text 11"/>
          <p:cNvSpPr/>
          <p:nvPr/>
        </p:nvSpPr>
        <p:spPr>
          <a:xfrm>
            <a:off x="6277928" y="1574800"/>
            <a:ext cx="120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Weekly RV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58828" y="20320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Medium-Term Positioning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858828" y="2336800"/>
            <a:ext cx="48387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Reflects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tactical positioning and trend-following behavior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swing traders and short-term institutional strategies.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858828" y="32766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Horizon: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 week | </a:t>
            </a:r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Driven by: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Swing traders, CTAs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828814" y="1574800"/>
            <a:ext cx="50800" cy="1955800"/>
          </a:xfrm>
          <a:custGeom>
            <a:avLst/>
            <a:gdLst/>
            <a:ahLst/>
            <a:cxnLst/>
            <a:rect l="l" t="t" r="r" b="b"/>
            <a:pathLst>
              <a:path w="50800" h="1955800">
                <a:moveTo>
                  <a:pt x="0" y="0"/>
                </a:moveTo>
                <a:lnTo>
                  <a:pt x="50800" y="0"/>
                </a:lnTo>
                <a:lnTo>
                  <a:pt x="50800" y="1955800"/>
                </a:lnTo>
                <a:lnTo>
                  <a:pt x="0" y="1955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Shape 16"/>
          <p:cNvSpPr/>
          <p:nvPr/>
        </p:nvSpPr>
        <p:spPr>
          <a:xfrm>
            <a:off x="11054239" y="1625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72281" y="0"/>
                  <a:pt x="79375" y="7094"/>
                  <a:pt x="79375" y="15875"/>
                </a:cubicBezTo>
                <a:lnTo>
                  <a:pt x="79375" y="31750"/>
                </a:lnTo>
                <a:lnTo>
                  <a:pt x="142875" y="31750"/>
                </a:lnTo>
                <a:lnTo>
                  <a:pt x="142875" y="15875"/>
                </a:lnTo>
                <a:cubicBezTo>
                  <a:pt x="142875" y="7094"/>
                  <a:pt x="149969" y="0"/>
                  <a:pt x="158750" y="0"/>
                </a:cubicBezTo>
                <a:cubicBezTo>
                  <a:pt x="167531" y="0"/>
                  <a:pt x="174625" y="7094"/>
                  <a:pt x="174625" y="15875"/>
                </a:cubicBezTo>
                <a:lnTo>
                  <a:pt x="174625" y="31750"/>
                </a:lnTo>
                <a:lnTo>
                  <a:pt x="190500" y="31750"/>
                </a:lnTo>
                <a:cubicBezTo>
                  <a:pt x="208012" y="31750"/>
                  <a:pt x="222250" y="45988"/>
                  <a:pt x="222250" y="63500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63500"/>
                </a:lnTo>
                <a:cubicBezTo>
                  <a:pt x="0" y="45988"/>
                  <a:pt x="14238" y="31750"/>
                  <a:pt x="31750" y="31750"/>
                </a:cubicBezTo>
                <a:lnTo>
                  <a:pt x="47625" y="31750"/>
                </a:lnTo>
                <a:lnTo>
                  <a:pt x="47625" y="15875"/>
                </a:lnTo>
                <a:cubicBezTo>
                  <a:pt x="47625" y="7094"/>
                  <a:pt x="54719" y="0"/>
                  <a:pt x="63500" y="0"/>
                </a:cubicBezTo>
                <a:close/>
                <a:moveTo>
                  <a:pt x="31750" y="119063"/>
                </a:moveTo>
                <a:lnTo>
                  <a:pt x="31750" y="134938"/>
                </a:lnTo>
                <a:cubicBezTo>
                  <a:pt x="31750" y="139303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39303"/>
                  <a:pt x="63500" y="134938"/>
                </a:cubicBezTo>
                <a:lnTo>
                  <a:pt x="63500" y="119063"/>
                </a:lnTo>
                <a:cubicBezTo>
                  <a:pt x="63500" y="114697"/>
                  <a:pt x="59928" y="111125"/>
                  <a:pt x="55563" y="111125"/>
                </a:cubicBezTo>
                <a:lnTo>
                  <a:pt x="39688" y="111125"/>
                </a:lnTo>
                <a:cubicBezTo>
                  <a:pt x="35322" y="111125"/>
                  <a:pt x="31750" y="114697"/>
                  <a:pt x="31750" y="119063"/>
                </a:cubicBezTo>
                <a:close/>
                <a:moveTo>
                  <a:pt x="95250" y="119063"/>
                </a:moveTo>
                <a:lnTo>
                  <a:pt x="95250" y="134938"/>
                </a:lnTo>
                <a:cubicBezTo>
                  <a:pt x="95250" y="139303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39303"/>
                  <a:pt x="127000" y="134938"/>
                </a:cubicBezTo>
                <a:lnTo>
                  <a:pt x="127000" y="119063"/>
                </a:lnTo>
                <a:cubicBezTo>
                  <a:pt x="127000" y="114697"/>
                  <a:pt x="123428" y="111125"/>
                  <a:pt x="119063" y="111125"/>
                </a:cubicBezTo>
                <a:lnTo>
                  <a:pt x="103188" y="111125"/>
                </a:lnTo>
                <a:cubicBezTo>
                  <a:pt x="98822" y="111125"/>
                  <a:pt x="95250" y="114697"/>
                  <a:pt x="95250" y="119063"/>
                </a:cubicBezTo>
                <a:close/>
                <a:moveTo>
                  <a:pt x="166688" y="111125"/>
                </a:moveTo>
                <a:cubicBezTo>
                  <a:pt x="162322" y="111125"/>
                  <a:pt x="158750" y="114697"/>
                  <a:pt x="158750" y="119063"/>
                </a:cubicBezTo>
                <a:lnTo>
                  <a:pt x="158750" y="134938"/>
                </a:lnTo>
                <a:cubicBezTo>
                  <a:pt x="158750" y="139303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39303"/>
                  <a:pt x="190500" y="134938"/>
                </a:cubicBezTo>
                <a:lnTo>
                  <a:pt x="190500" y="119063"/>
                </a:lnTo>
                <a:cubicBezTo>
                  <a:pt x="190500" y="114697"/>
                  <a:pt x="186928" y="111125"/>
                  <a:pt x="182563" y="111125"/>
                </a:cubicBezTo>
                <a:lnTo>
                  <a:pt x="166688" y="111125"/>
                </a:lnTo>
                <a:close/>
                <a:moveTo>
                  <a:pt x="31750" y="182563"/>
                </a:moveTo>
                <a:lnTo>
                  <a:pt x="31750" y="198438"/>
                </a:lnTo>
                <a:cubicBezTo>
                  <a:pt x="31750" y="202803"/>
                  <a:pt x="35322" y="206375"/>
                  <a:pt x="39688" y="206375"/>
                </a:cubicBezTo>
                <a:lnTo>
                  <a:pt x="55563" y="206375"/>
                </a:lnTo>
                <a:cubicBezTo>
                  <a:pt x="59928" y="206375"/>
                  <a:pt x="63500" y="202803"/>
                  <a:pt x="63500" y="198438"/>
                </a:cubicBezTo>
                <a:lnTo>
                  <a:pt x="63500" y="182563"/>
                </a:lnTo>
                <a:cubicBezTo>
                  <a:pt x="63500" y="178197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8197"/>
                  <a:pt x="31750" y="182563"/>
                </a:cubicBezTo>
                <a:close/>
                <a:moveTo>
                  <a:pt x="103188" y="174625"/>
                </a:moveTo>
                <a:cubicBezTo>
                  <a:pt x="98822" y="174625"/>
                  <a:pt x="95250" y="178197"/>
                  <a:pt x="95250" y="182563"/>
                </a:cubicBezTo>
                <a:lnTo>
                  <a:pt x="95250" y="198438"/>
                </a:lnTo>
                <a:cubicBezTo>
                  <a:pt x="95250" y="202803"/>
                  <a:pt x="98822" y="206375"/>
                  <a:pt x="103188" y="206375"/>
                </a:cubicBezTo>
                <a:lnTo>
                  <a:pt x="119063" y="206375"/>
                </a:lnTo>
                <a:cubicBezTo>
                  <a:pt x="123428" y="206375"/>
                  <a:pt x="127000" y="202803"/>
                  <a:pt x="127000" y="198438"/>
                </a:cubicBezTo>
                <a:lnTo>
                  <a:pt x="127000" y="182563"/>
                </a:lnTo>
                <a:cubicBezTo>
                  <a:pt x="127000" y="178197"/>
                  <a:pt x="123428" y="174625"/>
                  <a:pt x="119063" y="174625"/>
                </a:cubicBezTo>
                <a:lnTo>
                  <a:pt x="103188" y="174625"/>
                </a:lnTo>
                <a:close/>
                <a:moveTo>
                  <a:pt x="158750" y="182563"/>
                </a:moveTo>
                <a:lnTo>
                  <a:pt x="158750" y="198438"/>
                </a:lnTo>
                <a:cubicBezTo>
                  <a:pt x="158750" y="202803"/>
                  <a:pt x="162322" y="206375"/>
                  <a:pt x="166688" y="206375"/>
                </a:cubicBezTo>
                <a:lnTo>
                  <a:pt x="182563" y="206375"/>
                </a:lnTo>
                <a:cubicBezTo>
                  <a:pt x="186928" y="206375"/>
                  <a:pt x="190500" y="202803"/>
                  <a:pt x="190500" y="198438"/>
                </a:cubicBezTo>
                <a:lnTo>
                  <a:pt x="190500" y="182563"/>
                </a:lnTo>
                <a:cubicBezTo>
                  <a:pt x="190500" y="178197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8197"/>
                  <a:pt x="158750" y="18256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11425714" y="1574800"/>
            <a:ext cx="128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Monthly RV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006614" y="20320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Long-Term Macro Memory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006614" y="2336800"/>
            <a:ext cx="4838700" cy="55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structural trends and macroeconomic cycles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drive persistent volatility regimes.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006614" y="2997200"/>
            <a:ext cx="4826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Horizon: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 month | </a:t>
            </a:r>
            <a:pPr>
              <a:lnSpc>
                <a:spcPct val="120000"/>
              </a:lnSpc>
            </a:pPr>
            <a:r>
              <a:rPr lang="en-US" sz="1400" b="1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Driven by: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Institutional investors, macro funds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3400" y="3683000"/>
            <a:ext cx="50800" cy="4991100"/>
          </a:xfrm>
          <a:custGeom>
            <a:avLst/>
            <a:gdLst/>
            <a:ahLst/>
            <a:cxnLst/>
            <a:rect l="l" t="t" r="r" b="b"/>
            <a:pathLst>
              <a:path w="50800" h="4991100">
                <a:moveTo>
                  <a:pt x="0" y="0"/>
                </a:moveTo>
                <a:lnTo>
                  <a:pt x="50800" y="0"/>
                </a:lnTo>
                <a:lnTo>
                  <a:pt x="50800" y="4991100"/>
                </a:lnTo>
                <a:lnTo>
                  <a:pt x="0" y="49911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4" name="Shape 22"/>
          <p:cNvSpPr/>
          <p:nvPr/>
        </p:nvSpPr>
        <p:spPr>
          <a:xfrm>
            <a:off x="781050" y="4272124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33410" y="57805"/>
                </a:moveTo>
                <a:lnTo>
                  <a:pt x="133410" y="87332"/>
                </a:lnTo>
                <a:lnTo>
                  <a:pt x="133707" y="87630"/>
                </a:lnTo>
                <a:cubicBezTo>
                  <a:pt x="137577" y="38576"/>
                  <a:pt x="178594" y="0"/>
                  <a:pt x="228660" y="0"/>
                </a:cubicBezTo>
                <a:cubicBezTo>
                  <a:pt x="240625" y="0"/>
                  <a:pt x="252115" y="2203"/>
                  <a:pt x="262652" y="6251"/>
                </a:cubicBezTo>
                <a:cubicBezTo>
                  <a:pt x="268605" y="8513"/>
                  <a:pt x="269677" y="16073"/>
                  <a:pt x="265212" y="20598"/>
                </a:cubicBezTo>
                <a:lnTo>
                  <a:pt x="212408" y="73402"/>
                </a:lnTo>
                <a:cubicBezTo>
                  <a:pt x="210622" y="75188"/>
                  <a:pt x="209610" y="77629"/>
                  <a:pt x="209610" y="80129"/>
                </a:cubicBezTo>
                <a:lnTo>
                  <a:pt x="209610" y="104775"/>
                </a:lnTo>
                <a:cubicBezTo>
                  <a:pt x="209610" y="110014"/>
                  <a:pt x="213896" y="114300"/>
                  <a:pt x="219135" y="114300"/>
                </a:cubicBezTo>
                <a:lnTo>
                  <a:pt x="243780" y="114300"/>
                </a:lnTo>
                <a:cubicBezTo>
                  <a:pt x="246281" y="114300"/>
                  <a:pt x="248722" y="113288"/>
                  <a:pt x="250508" y="111502"/>
                </a:cubicBezTo>
                <a:lnTo>
                  <a:pt x="303312" y="58698"/>
                </a:lnTo>
                <a:cubicBezTo>
                  <a:pt x="307836" y="54173"/>
                  <a:pt x="315397" y="55305"/>
                  <a:pt x="317659" y="61258"/>
                </a:cubicBezTo>
                <a:cubicBezTo>
                  <a:pt x="321707" y="71795"/>
                  <a:pt x="323910" y="83284"/>
                  <a:pt x="323910" y="95250"/>
                </a:cubicBezTo>
                <a:cubicBezTo>
                  <a:pt x="323910" y="131326"/>
                  <a:pt x="303848" y="162758"/>
                  <a:pt x="274201" y="178891"/>
                </a:cubicBezTo>
                <a:lnTo>
                  <a:pt x="322719" y="227409"/>
                </a:lnTo>
                <a:cubicBezTo>
                  <a:pt x="333851" y="238542"/>
                  <a:pt x="333851" y="256639"/>
                  <a:pt x="322719" y="267831"/>
                </a:cubicBezTo>
                <a:lnTo>
                  <a:pt x="286941" y="303609"/>
                </a:lnTo>
                <a:cubicBezTo>
                  <a:pt x="275808" y="314742"/>
                  <a:pt x="257711" y="314742"/>
                  <a:pt x="246519" y="303609"/>
                </a:cubicBezTo>
                <a:lnTo>
                  <a:pt x="171510" y="228600"/>
                </a:lnTo>
                <a:cubicBezTo>
                  <a:pt x="155198" y="212288"/>
                  <a:pt x="151507" y="188178"/>
                  <a:pt x="160496" y="168295"/>
                </a:cubicBezTo>
                <a:lnTo>
                  <a:pt x="106501" y="114300"/>
                </a:lnTo>
                <a:lnTo>
                  <a:pt x="76974" y="114300"/>
                </a:lnTo>
                <a:cubicBezTo>
                  <a:pt x="70604" y="114300"/>
                  <a:pt x="64651" y="111145"/>
                  <a:pt x="61139" y="105847"/>
                </a:cubicBezTo>
                <a:lnTo>
                  <a:pt x="13930" y="35064"/>
                </a:lnTo>
                <a:cubicBezTo>
                  <a:pt x="11430" y="31313"/>
                  <a:pt x="11906" y="26253"/>
                  <a:pt x="15121" y="23039"/>
                </a:cubicBezTo>
                <a:lnTo>
                  <a:pt x="42148" y="-3989"/>
                </a:lnTo>
                <a:cubicBezTo>
                  <a:pt x="45363" y="-7203"/>
                  <a:pt x="50363" y="-7680"/>
                  <a:pt x="54173" y="-5179"/>
                </a:cubicBezTo>
                <a:lnTo>
                  <a:pt x="124956" y="41970"/>
                </a:lnTo>
                <a:cubicBezTo>
                  <a:pt x="130254" y="45482"/>
                  <a:pt x="133410" y="51435"/>
                  <a:pt x="133410" y="57805"/>
                </a:cubicBezTo>
                <a:close/>
                <a:moveTo>
                  <a:pt x="128349" y="176570"/>
                </a:moveTo>
                <a:cubicBezTo>
                  <a:pt x="124599" y="198596"/>
                  <a:pt x="129778" y="221873"/>
                  <a:pt x="144066" y="240506"/>
                </a:cubicBezTo>
                <a:lnTo>
                  <a:pt x="87511" y="297001"/>
                </a:lnTo>
                <a:cubicBezTo>
                  <a:pt x="70783" y="313730"/>
                  <a:pt x="43636" y="313730"/>
                  <a:pt x="26908" y="297001"/>
                </a:cubicBezTo>
                <a:cubicBezTo>
                  <a:pt x="10180" y="280273"/>
                  <a:pt x="10180" y="253127"/>
                  <a:pt x="26908" y="236399"/>
                </a:cubicBezTo>
                <a:lnTo>
                  <a:pt x="107513" y="155793"/>
                </a:lnTo>
                <a:lnTo>
                  <a:pt x="128349" y="176629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5" name="Text 23"/>
          <p:cNvSpPr/>
          <p:nvPr/>
        </p:nvSpPr>
        <p:spPr>
          <a:xfrm>
            <a:off x="1295400" y="4246724"/>
            <a:ext cx="2171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Choices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87400" y="4754724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Shape 25"/>
          <p:cNvSpPr/>
          <p:nvPr/>
        </p:nvSpPr>
        <p:spPr>
          <a:xfrm>
            <a:off x="996950" y="479282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8" name="Text 26"/>
          <p:cNvSpPr/>
          <p:nvPr/>
        </p:nvSpPr>
        <p:spPr>
          <a:xfrm>
            <a:off x="1352550" y="4754724"/>
            <a:ext cx="281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Parkinson High-Low Estimator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65200" y="5110324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high and low prices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estimate volatility. More efficient than close-to-close returns as it uses intraday range information.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87400" y="5923124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1" name="Shape 29"/>
          <p:cNvSpPr/>
          <p:nvPr/>
        </p:nvSpPr>
        <p:spPr>
          <a:xfrm>
            <a:off x="996950" y="596122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42863"/>
                </a:moveTo>
                <a:cubicBezTo>
                  <a:pt x="28575" y="34960"/>
                  <a:pt x="34960" y="28575"/>
                  <a:pt x="42863" y="28575"/>
                </a:cubicBezTo>
                <a:lnTo>
                  <a:pt x="114300" y="28575"/>
                </a:lnTo>
                <a:cubicBezTo>
                  <a:pt x="122203" y="28575"/>
                  <a:pt x="128588" y="34960"/>
                  <a:pt x="128588" y="42863"/>
                </a:cubicBezTo>
                <a:lnTo>
                  <a:pt x="128588" y="171450"/>
                </a:lnTo>
                <a:lnTo>
                  <a:pt x="171450" y="171450"/>
                </a:lnTo>
                <a:lnTo>
                  <a:pt x="171450" y="114300"/>
                </a:lnTo>
                <a:cubicBezTo>
                  <a:pt x="171450" y="106397"/>
                  <a:pt x="177835" y="100013"/>
                  <a:pt x="185738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200025" y="128588"/>
                </a:lnTo>
                <a:lnTo>
                  <a:pt x="200025" y="185738"/>
                </a:lnTo>
                <a:cubicBezTo>
                  <a:pt x="200025" y="193640"/>
                  <a:pt x="193640" y="200025"/>
                  <a:pt x="185738" y="200025"/>
                </a:cubicBezTo>
                <a:lnTo>
                  <a:pt x="114300" y="200025"/>
                </a:lnTo>
                <a:cubicBezTo>
                  <a:pt x="106397" y="200025"/>
                  <a:pt x="100013" y="193640"/>
                  <a:pt x="100013" y="185738"/>
                </a:cubicBezTo>
                <a:lnTo>
                  <a:pt x="100013" y="57150"/>
                </a:lnTo>
                <a:lnTo>
                  <a:pt x="57150" y="57150"/>
                </a:lnTo>
                <a:lnTo>
                  <a:pt x="57150" y="114300"/>
                </a:lnTo>
                <a:cubicBezTo>
                  <a:pt x="57150" y="122203"/>
                  <a:pt x="50765" y="128588"/>
                  <a:pt x="42863" y="128588"/>
                </a:cubicBezTo>
                <a:lnTo>
                  <a:pt x="14288" y="128588"/>
                </a:lnTo>
                <a:cubicBezTo>
                  <a:pt x="6385" y="128588"/>
                  <a:pt x="0" y="122203"/>
                  <a:pt x="0" y="114300"/>
                </a:cubicBezTo>
                <a:cubicBezTo>
                  <a:pt x="0" y="106397"/>
                  <a:pt x="6385" y="100013"/>
                  <a:pt x="14288" y="100013"/>
                </a:cubicBezTo>
                <a:lnTo>
                  <a:pt x="28575" y="100013"/>
                </a:lnTo>
                <a:lnTo>
                  <a:pt x="28575" y="42863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2" name="Text 30"/>
          <p:cNvSpPr/>
          <p:nvPr/>
        </p:nvSpPr>
        <p:spPr>
          <a:xfrm>
            <a:off x="1352550" y="5923124"/>
            <a:ext cx="199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Log-Transformed RV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65200" y="6278724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transformation ensures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normality and stability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residuals, addressing the right-skewed nature of volatility.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87400" y="7091524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5" name="Shape 33"/>
          <p:cNvSpPr/>
          <p:nvPr/>
        </p:nvSpPr>
        <p:spPr>
          <a:xfrm>
            <a:off x="1011237" y="7129624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4288" y="57150"/>
                </a:moveTo>
                <a:cubicBezTo>
                  <a:pt x="6385" y="57150"/>
                  <a:pt x="0" y="63535"/>
                  <a:pt x="0" y="71438"/>
                </a:cubicBezTo>
                <a:cubicBezTo>
                  <a:pt x="0" y="79340"/>
                  <a:pt x="6385" y="85725"/>
                  <a:pt x="14288" y="85725"/>
                </a:cubicBezTo>
                <a:lnTo>
                  <a:pt x="185738" y="85725"/>
                </a:lnTo>
                <a:cubicBezTo>
                  <a:pt x="193640" y="85725"/>
                  <a:pt x="200025" y="79340"/>
                  <a:pt x="200025" y="71438"/>
                </a:cubicBezTo>
                <a:cubicBezTo>
                  <a:pt x="200025" y="63535"/>
                  <a:pt x="193640" y="57150"/>
                  <a:pt x="185738" y="57150"/>
                </a:cubicBezTo>
                <a:lnTo>
                  <a:pt x="14288" y="57150"/>
                </a:lnTo>
                <a:close/>
                <a:moveTo>
                  <a:pt x="14288" y="142875"/>
                </a:moveTo>
                <a:cubicBezTo>
                  <a:pt x="6385" y="142875"/>
                  <a:pt x="0" y="149260"/>
                  <a:pt x="0" y="157163"/>
                </a:cubicBezTo>
                <a:cubicBezTo>
                  <a:pt x="0" y="165065"/>
                  <a:pt x="6385" y="171450"/>
                  <a:pt x="14288" y="171450"/>
                </a:cubicBezTo>
                <a:lnTo>
                  <a:pt x="185738" y="171450"/>
                </a:lnTo>
                <a:cubicBezTo>
                  <a:pt x="193640" y="171450"/>
                  <a:pt x="200025" y="165065"/>
                  <a:pt x="200025" y="157163"/>
                </a:cubicBezTo>
                <a:cubicBezTo>
                  <a:pt x="200025" y="149260"/>
                  <a:pt x="193640" y="142875"/>
                  <a:pt x="185738" y="142875"/>
                </a:cubicBezTo>
                <a:lnTo>
                  <a:pt x="14288" y="14287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6" name="Text 34"/>
          <p:cNvSpPr/>
          <p:nvPr/>
        </p:nvSpPr>
        <p:spPr>
          <a:xfrm>
            <a:off x="1352550" y="7091524"/>
            <a:ext cx="198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Consistent Estimator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65200" y="7447124"/>
            <a:ext cx="716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Same estimator applied across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assets and time horizons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comparability and robustness.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39760" y="3693160"/>
            <a:ext cx="7500620" cy="2458720"/>
          </a:xfrm>
          <a:custGeom>
            <a:avLst/>
            <a:gdLst/>
            <a:ahLst/>
            <a:cxnLst/>
            <a:rect l="l" t="t" r="r" b="b"/>
            <a:pathLst>
              <a:path w="7500620" h="2458720">
                <a:moveTo>
                  <a:pt x="0" y="0"/>
                </a:moveTo>
                <a:lnTo>
                  <a:pt x="7500620" y="0"/>
                </a:lnTo>
                <a:lnTo>
                  <a:pt x="7500620" y="2458720"/>
                </a:lnTo>
                <a:lnTo>
                  <a:pt x="0" y="24587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8351520" y="3855721"/>
            <a:ext cx="727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Volatility Decomposition Formula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402320" y="4211321"/>
            <a:ext cx="7175500" cy="1676400"/>
          </a:xfrm>
          <a:custGeom>
            <a:avLst/>
            <a:gdLst/>
            <a:ahLst/>
            <a:cxnLst/>
            <a:rect l="l" t="t" r="r" b="b"/>
            <a:pathLst>
              <a:path w="7175500" h="1676400">
                <a:moveTo>
                  <a:pt x="50795" y="0"/>
                </a:moveTo>
                <a:lnTo>
                  <a:pt x="7124705" y="0"/>
                </a:lnTo>
                <a:cubicBezTo>
                  <a:pt x="7152758" y="0"/>
                  <a:pt x="7175500" y="22742"/>
                  <a:pt x="7175500" y="50795"/>
                </a:cubicBezTo>
                <a:lnTo>
                  <a:pt x="7175500" y="1625605"/>
                </a:lnTo>
                <a:cubicBezTo>
                  <a:pt x="7175500" y="1653658"/>
                  <a:pt x="7152758" y="1676400"/>
                  <a:pt x="7124705" y="1676400"/>
                </a:cubicBezTo>
                <a:lnTo>
                  <a:pt x="50795" y="1676400"/>
                </a:lnTo>
                <a:cubicBezTo>
                  <a:pt x="22742" y="1676400"/>
                  <a:pt x="0" y="1653658"/>
                  <a:pt x="0" y="1625605"/>
                </a:cubicBezTo>
                <a:lnTo>
                  <a:pt x="0" y="50795"/>
                </a:lnTo>
                <a:cubicBezTo>
                  <a:pt x="0" y="22760"/>
                  <a:pt x="22760" y="0"/>
                  <a:pt x="50795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1" name="Text 39"/>
          <p:cNvSpPr/>
          <p:nvPr/>
        </p:nvSpPr>
        <p:spPr>
          <a:xfrm>
            <a:off x="8459470" y="4312921"/>
            <a:ext cx="706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RV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t+1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β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459470" y="4617721"/>
            <a:ext cx="706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β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td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Daily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459470" y="4922521"/>
            <a:ext cx="706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β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tw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Weekly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459470" y="5227321"/>
            <a:ext cx="706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β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RV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tm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Monthly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459470" y="5532121"/>
            <a:ext cx="706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β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X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Exogenous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34680" y="6319522"/>
            <a:ext cx="7503160" cy="1330960"/>
          </a:xfrm>
          <a:custGeom>
            <a:avLst/>
            <a:gdLst/>
            <a:ahLst/>
            <a:cxnLst/>
            <a:rect l="l" t="t" r="r" b="b"/>
            <a:pathLst>
              <a:path w="7503160" h="1330960">
                <a:moveTo>
                  <a:pt x="0" y="0"/>
                </a:moveTo>
                <a:lnTo>
                  <a:pt x="7503160" y="0"/>
                </a:lnTo>
                <a:lnTo>
                  <a:pt x="7503160" y="1330960"/>
                </a:lnTo>
                <a:lnTo>
                  <a:pt x="0" y="13309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8379460" y="6527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8" name="Text 46"/>
          <p:cNvSpPr/>
          <p:nvPr/>
        </p:nvSpPr>
        <p:spPr>
          <a:xfrm>
            <a:off x="8725377" y="6477000"/>
            <a:ext cx="695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725377" y="6832600"/>
            <a:ext cx="6959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long memory without non-linear models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a simple linear framework with economic intuition.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255000" y="7807964"/>
            <a:ext cx="50800" cy="863600"/>
          </a:xfrm>
          <a:custGeom>
            <a:avLst/>
            <a:gdLst/>
            <a:ahLst/>
            <a:cxnLst/>
            <a:rect l="l" t="t" r="r" b="b"/>
            <a:pathLst>
              <a:path w="50800" h="863600">
                <a:moveTo>
                  <a:pt x="0" y="0"/>
                </a:moveTo>
                <a:lnTo>
                  <a:pt x="50800" y="0"/>
                </a:lnTo>
                <a:lnTo>
                  <a:pt x="50800" y="863600"/>
                </a:lnTo>
                <a:lnTo>
                  <a:pt x="0" y="863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51" name="Text 49"/>
          <p:cNvSpPr/>
          <p:nvPr/>
        </p:nvSpPr>
        <p:spPr>
          <a:xfrm>
            <a:off x="8432800" y="7807964"/>
            <a:ext cx="7391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spc="60" kern="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This Works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432800" y="8112602"/>
            <a:ext cx="7416800" cy="55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Aggregating heterogeneous components approximates long-memory behavior — a key insight from </a:t>
            </a:r>
            <a:pPr>
              <a:lnSpc>
                <a:spcPct val="11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Corsi (2009)</a:t>
            </a:r>
            <a:pPr>
              <a:lnSpc>
                <a:spcPct val="11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84200"/>
            <a:ext cx="50800" cy="609600"/>
          </a:xfrm>
          <a:custGeom>
            <a:avLst/>
            <a:gdLst/>
            <a:ahLst/>
            <a:cxnLst/>
            <a:rect l="l" t="t" r="r" b="b"/>
            <a:pathLst>
              <a:path w="50800" h="609600">
                <a:moveTo>
                  <a:pt x="0" y="0"/>
                </a:moveTo>
                <a:lnTo>
                  <a:pt x="50800" y="0"/>
                </a:lnTo>
                <a:lnTo>
                  <a:pt x="50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" name="Text 1"/>
          <p:cNvSpPr/>
          <p:nvPr/>
        </p:nvSpPr>
        <p:spPr>
          <a:xfrm>
            <a:off x="711200" y="508000"/>
            <a:ext cx="703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Applicability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00" y="762000"/>
            <a:ext cx="717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HAR-RV-X Fits USD/INR Well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8160" y="1584960"/>
            <a:ext cx="5989320" cy="5671820"/>
          </a:xfrm>
          <a:custGeom>
            <a:avLst/>
            <a:gdLst/>
            <a:ahLst/>
            <a:cxnLst/>
            <a:rect l="l" t="t" r="r" b="b"/>
            <a:pathLst>
              <a:path w="5989320" h="5671820">
                <a:moveTo>
                  <a:pt x="0" y="0"/>
                </a:moveTo>
                <a:lnTo>
                  <a:pt x="5989320" y="0"/>
                </a:lnTo>
                <a:lnTo>
                  <a:pt x="5989320" y="5671820"/>
                </a:lnTo>
                <a:lnTo>
                  <a:pt x="0" y="5671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9620" y="182372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3159" y="118884"/>
                </a:moveTo>
                <a:lnTo>
                  <a:pt x="51554" y="137279"/>
                </a:lnTo>
                <a:cubicBezTo>
                  <a:pt x="55126" y="140851"/>
                  <a:pt x="59948" y="142875"/>
                  <a:pt x="65008" y="142875"/>
                </a:cubicBezTo>
                <a:lnTo>
                  <a:pt x="77807" y="142875"/>
                </a:lnTo>
                <a:cubicBezTo>
                  <a:pt x="82867" y="142875"/>
                  <a:pt x="87690" y="144899"/>
                  <a:pt x="91261" y="148471"/>
                </a:cubicBezTo>
                <a:lnTo>
                  <a:pt x="108704" y="165914"/>
                </a:lnTo>
                <a:cubicBezTo>
                  <a:pt x="112276" y="169485"/>
                  <a:pt x="114300" y="174308"/>
                  <a:pt x="114300" y="179368"/>
                </a:cubicBezTo>
                <a:lnTo>
                  <a:pt x="114300" y="201692"/>
                </a:lnTo>
                <a:cubicBezTo>
                  <a:pt x="114300" y="206752"/>
                  <a:pt x="116324" y="211574"/>
                  <a:pt x="119896" y="215146"/>
                </a:cubicBezTo>
                <a:lnTo>
                  <a:pt x="127814" y="223064"/>
                </a:lnTo>
                <a:cubicBezTo>
                  <a:pt x="131385" y="226635"/>
                  <a:pt x="133410" y="231458"/>
                  <a:pt x="133410" y="236518"/>
                </a:cubicBezTo>
                <a:lnTo>
                  <a:pt x="133410" y="247650"/>
                </a:lnTo>
                <a:cubicBezTo>
                  <a:pt x="133410" y="258187"/>
                  <a:pt x="141923" y="266700"/>
                  <a:pt x="152460" y="266700"/>
                </a:cubicBezTo>
                <a:cubicBezTo>
                  <a:pt x="162997" y="266700"/>
                  <a:pt x="171510" y="258187"/>
                  <a:pt x="171510" y="247650"/>
                </a:cubicBezTo>
                <a:lnTo>
                  <a:pt x="171510" y="246043"/>
                </a:lnTo>
                <a:cubicBezTo>
                  <a:pt x="171510" y="240983"/>
                  <a:pt x="173534" y="236160"/>
                  <a:pt x="177105" y="232589"/>
                </a:cubicBezTo>
                <a:lnTo>
                  <a:pt x="204073" y="205621"/>
                </a:lnTo>
                <a:cubicBezTo>
                  <a:pt x="207645" y="202049"/>
                  <a:pt x="209669" y="197227"/>
                  <a:pt x="209669" y="192167"/>
                </a:cubicBezTo>
                <a:lnTo>
                  <a:pt x="209669" y="171510"/>
                </a:lnTo>
                <a:cubicBezTo>
                  <a:pt x="209669" y="160973"/>
                  <a:pt x="201156" y="152460"/>
                  <a:pt x="190619" y="152460"/>
                </a:cubicBezTo>
                <a:lnTo>
                  <a:pt x="141387" y="152460"/>
                </a:lnTo>
                <a:cubicBezTo>
                  <a:pt x="136327" y="152460"/>
                  <a:pt x="131505" y="150435"/>
                  <a:pt x="127933" y="146864"/>
                </a:cubicBezTo>
                <a:lnTo>
                  <a:pt x="118408" y="137339"/>
                </a:lnTo>
                <a:cubicBezTo>
                  <a:pt x="115907" y="134838"/>
                  <a:pt x="114479" y="131385"/>
                  <a:pt x="114479" y="127814"/>
                </a:cubicBezTo>
                <a:cubicBezTo>
                  <a:pt x="114479" y="120372"/>
                  <a:pt x="120491" y="114360"/>
                  <a:pt x="127933" y="114360"/>
                </a:cubicBezTo>
                <a:lnTo>
                  <a:pt x="148590" y="114360"/>
                </a:lnTo>
                <a:cubicBezTo>
                  <a:pt x="156031" y="114360"/>
                  <a:pt x="162044" y="108347"/>
                  <a:pt x="162044" y="100905"/>
                </a:cubicBezTo>
                <a:cubicBezTo>
                  <a:pt x="162044" y="97334"/>
                  <a:pt x="160615" y="93881"/>
                  <a:pt x="158115" y="91380"/>
                </a:cubicBezTo>
                <a:lnTo>
                  <a:pt x="146387" y="79653"/>
                </a:lnTo>
                <a:cubicBezTo>
                  <a:pt x="144066" y="77391"/>
                  <a:pt x="142875" y="74474"/>
                  <a:pt x="142875" y="71438"/>
                </a:cubicBezTo>
                <a:cubicBezTo>
                  <a:pt x="142875" y="68401"/>
                  <a:pt x="144066" y="65484"/>
                  <a:pt x="146268" y="63282"/>
                </a:cubicBezTo>
                <a:lnTo>
                  <a:pt x="156567" y="52983"/>
                </a:lnTo>
                <a:cubicBezTo>
                  <a:pt x="160020" y="49530"/>
                  <a:pt x="161985" y="44827"/>
                  <a:pt x="161985" y="39945"/>
                </a:cubicBezTo>
                <a:cubicBezTo>
                  <a:pt x="161985" y="35659"/>
                  <a:pt x="160556" y="31790"/>
                  <a:pt x="158175" y="28694"/>
                </a:cubicBezTo>
                <a:cubicBezTo>
                  <a:pt x="156270" y="28635"/>
                  <a:pt x="154365" y="28575"/>
                  <a:pt x="152460" y="28575"/>
                </a:cubicBezTo>
                <a:cubicBezTo>
                  <a:pt x="95667" y="28575"/>
                  <a:pt x="47863" y="66794"/>
                  <a:pt x="33218" y="118884"/>
                </a:cubicBezTo>
                <a:close/>
                <a:moveTo>
                  <a:pt x="276225" y="152400"/>
                </a:moveTo>
                <a:cubicBezTo>
                  <a:pt x="276225" y="131802"/>
                  <a:pt x="271224" y="112395"/>
                  <a:pt x="262295" y="95369"/>
                </a:cubicBezTo>
                <a:cubicBezTo>
                  <a:pt x="258485" y="95905"/>
                  <a:pt x="254734" y="97691"/>
                  <a:pt x="251639" y="100786"/>
                </a:cubicBezTo>
                <a:lnTo>
                  <a:pt x="243661" y="108764"/>
                </a:lnTo>
                <a:cubicBezTo>
                  <a:pt x="240090" y="112335"/>
                  <a:pt x="238065" y="117157"/>
                  <a:pt x="238065" y="122218"/>
                </a:cubicBezTo>
                <a:lnTo>
                  <a:pt x="238065" y="142875"/>
                </a:lnTo>
                <a:cubicBezTo>
                  <a:pt x="238065" y="153412"/>
                  <a:pt x="246578" y="161925"/>
                  <a:pt x="257115" y="161925"/>
                </a:cubicBezTo>
                <a:lnTo>
                  <a:pt x="271463" y="161925"/>
                </a:lnTo>
                <a:cubicBezTo>
                  <a:pt x="272951" y="161925"/>
                  <a:pt x="274439" y="161746"/>
                  <a:pt x="275808" y="161449"/>
                </a:cubicBezTo>
                <a:cubicBezTo>
                  <a:pt x="276046" y="158472"/>
                  <a:pt x="276106" y="155436"/>
                  <a:pt x="276106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7" name="Text 5"/>
          <p:cNvSpPr/>
          <p:nvPr/>
        </p:nvSpPr>
        <p:spPr>
          <a:xfrm>
            <a:off x="1264920" y="1798321"/>
            <a:ext cx="267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Economic Justification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31520" y="2306321"/>
            <a:ext cx="56642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USD/INR volatility is driven by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transmission channels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The HAR-RV-X framework captures each of these structural drivers through dedicated exogenous variables.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6920" y="34493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0" name="Shape 8"/>
          <p:cNvSpPr/>
          <p:nvPr/>
        </p:nvSpPr>
        <p:spPr>
          <a:xfrm>
            <a:off x="958532" y="3500121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60722" y="10716"/>
                </a:moveTo>
                <a:cubicBezTo>
                  <a:pt x="60722" y="4777"/>
                  <a:pt x="65499" y="0"/>
                  <a:pt x="71438" y="0"/>
                </a:cubicBezTo>
                <a:cubicBezTo>
                  <a:pt x="77376" y="0"/>
                  <a:pt x="82153" y="4777"/>
                  <a:pt x="82153" y="10716"/>
                </a:cubicBezTo>
                <a:lnTo>
                  <a:pt x="82153" y="28575"/>
                </a:lnTo>
                <a:lnTo>
                  <a:pt x="107156" y="28575"/>
                </a:lnTo>
                <a:cubicBezTo>
                  <a:pt x="115059" y="28575"/>
                  <a:pt x="121444" y="34960"/>
                  <a:pt x="121444" y="42863"/>
                </a:cubicBezTo>
                <a:cubicBezTo>
                  <a:pt x="121444" y="50765"/>
                  <a:pt x="115059" y="57150"/>
                  <a:pt x="107156" y="57150"/>
                </a:cubicBezTo>
                <a:lnTo>
                  <a:pt x="55855" y="57150"/>
                </a:lnTo>
                <a:cubicBezTo>
                  <a:pt x="44738" y="57150"/>
                  <a:pt x="35719" y="66169"/>
                  <a:pt x="35719" y="77286"/>
                </a:cubicBezTo>
                <a:cubicBezTo>
                  <a:pt x="35719" y="87332"/>
                  <a:pt x="43086" y="95816"/>
                  <a:pt x="52998" y="97244"/>
                </a:cubicBezTo>
                <a:lnTo>
                  <a:pt x="93896" y="103093"/>
                </a:lnTo>
                <a:cubicBezTo>
                  <a:pt x="117917" y="106531"/>
                  <a:pt x="135731" y="127069"/>
                  <a:pt x="135731" y="151314"/>
                </a:cubicBezTo>
                <a:cubicBezTo>
                  <a:pt x="135731" y="178237"/>
                  <a:pt x="113898" y="200025"/>
                  <a:pt x="87020" y="200025"/>
                </a:cubicBezTo>
                <a:lnTo>
                  <a:pt x="82153" y="200025"/>
                </a:lnTo>
                <a:lnTo>
                  <a:pt x="82153" y="217884"/>
                </a:lnTo>
                <a:cubicBezTo>
                  <a:pt x="82153" y="223823"/>
                  <a:pt x="77376" y="228600"/>
                  <a:pt x="71438" y="228600"/>
                </a:cubicBezTo>
                <a:cubicBezTo>
                  <a:pt x="65499" y="228600"/>
                  <a:pt x="60722" y="223823"/>
                  <a:pt x="60722" y="217884"/>
                </a:cubicBezTo>
                <a:lnTo>
                  <a:pt x="60722" y="200025"/>
                </a:lnTo>
                <a:lnTo>
                  <a:pt x="28575" y="200025"/>
                </a:lnTo>
                <a:cubicBezTo>
                  <a:pt x="20672" y="200025"/>
                  <a:pt x="14288" y="193640"/>
                  <a:pt x="14288" y="185738"/>
                </a:cubicBezTo>
                <a:cubicBezTo>
                  <a:pt x="14288" y="177835"/>
                  <a:pt x="20672" y="171450"/>
                  <a:pt x="28575" y="171450"/>
                </a:cubicBezTo>
                <a:lnTo>
                  <a:pt x="87020" y="171450"/>
                </a:lnTo>
                <a:cubicBezTo>
                  <a:pt x="98137" y="171450"/>
                  <a:pt x="107156" y="162431"/>
                  <a:pt x="107156" y="151314"/>
                </a:cubicBezTo>
                <a:cubicBezTo>
                  <a:pt x="107156" y="141268"/>
                  <a:pt x="99789" y="132784"/>
                  <a:pt x="89877" y="131356"/>
                </a:cubicBezTo>
                <a:lnTo>
                  <a:pt x="48979" y="125507"/>
                </a:lnTo>
                <a:cubicBezTo>
                  <a:pt x="24958" y="122113"/>
                  <a:pt x="7144" y="101531"/>
                  <a:pt x="7144" y="77286"/>
                </a:cubicBezTo>
                <a:cubicBezTo>
                  <a:pt x="7144" y="50408"/>
                  <a:pt x="28977" y="28575"/>
                  <a:pt x="55855" y="28575"/>
                </a:cubicBezTo>
                <a:lnTo>
                  <a:pt x="60722" y="28575"/>
                </a:lnTo>
                <a:lnTo>
                  <a:pt x="60722" y="10716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1" name="Text 9"/>
          <p:cNvSpPr/>
          <p:nvPr/>
        </p:nvSpPr>
        <p:spPr>
          <a:xfrm>
            <a:off x="1271270" y="3449321"/>
            <a:ext cx="377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 Strength (DXY)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71270" y="3754121"/>
            <a:ext cx="375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USD cycles drive INR weakness/strength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56920" y="41097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4" name="Shape 12"/>
          <p:cNvSpPr/>
          <p:nvPr/>
        </p:nvSpPr>
        <p:spPr>
          <a:xfrm>
            <a:off x="915670" y="416052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5" name="Text 13"/>
          <p:cNvSpPr/>
          <p:nvPr/>
        </p:nvSpPr>
        <p:spPr>
          <a:xfrm>
            <a:off x="1271270" y="4109721"/>
            <a:ext cx="381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Risk (VIX)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71270" y="4414521"/>
            <a:ext cx="379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Risk-on/risk-off sentiment affects EM currencies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56920" y="47701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8" name="Shape 16"/>
          <p:cNvSpPr/>
          <p:nvPr/>
        </p:nvSpPr>
        <p:spPr>
          <a:xfrm>
            <a:off x="887095" y="4820921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57150"/>
                </a:moveTo>
                <a:cubicBezTo>
                  <a:pt x="150778" y="57150"/>
                  <a:pt x="157163" y="50765"/>
                  <a:pt x="157163" y="42863"/>
                </a:cubicBezTo>
                <a:cubicBezTo>
                  <a:pt x="157163" y="34960"/>
                  <a:pt x="150778" y="28575"/>
                  <a:pt x="142875" y="28575"/>
                </a:cubicBezTo>
                <a:lnTo>
                  <a:pt x="85725" y="28575"/>
                </a:lnTo>
                <a:cubicBezTo>
                  <a:pt x="77822" y="28575"/>
                  <a:pt x="71438" y="34960"/>
                  <a:pt x="71438" y="42863"/>
                </a:cubicBezTo>
                <a:cubicBezTo>
                  <a:pt x="71438" y="50765"/>
                  <a:pt x="77822" y="57150"/>
                  <a:pt x="85725" y="57150"/>
                </a:cubicBezTo>
                <a:lnTo>
                  <a:pt x="100013" y="57150"/>
                </a:lnTo>
                <a:lnTo>
                  <a:pt x="100013" y="71438"/>
                </a:lnTo>
                <a:lnTo>
                  <a:pt x="21431" y="71438"/>
                </a:lnTo>
                <a:cubicBezTo>
                  <a:pt x="9599" y="71438"/>
                  <a:pt x="0" y="81037"/>
                  <a:pt x="0" y="92869"/>
                </a:cubicBezTo>
                <a:lnTo>
                  <a:pt x="0" y="121801"/>
                </a:lnTo>
                <a:cubicBezTo>
                  <a:pt x="0" y="130284"/>
                  <a:pt x="5001" y="137964"/>
                  <a:pt x="12725" y="141402"/>
                </a:cubicBezTo>
                <a:lnTo>
                  <a:pt x="42863" y="154796"/>
                </a:lnTo>
                <a:lnTo>
                  <a:pt x="42863" y="164306"/>
                </a:lnTo>
                <a:cubicBezTo>
                  <a:pt x="42863" y="176138"/>
                  <a:pt x="52462" y="185738"/>
                  <a:pt x="64294" y="185738"/>
                </a:cubicBezTo>
                <a:lnTo>
                  <a:pt x="179978" y="185738"/>
                </a:lnTo>
                <a:cubicBezTo>
                  <a:pt x="188193" y="185738"/>
                  <a:pt x="195962" y="182210"/>
                  <a:pt x="201409" y="176049"/>
                </a:cubicBezTo>
                <a:lnTo>
                  <a:pt x="282848" y="83805"/>
                </a:lnTo>
                <a:cubicBezTo>
                  <a:pt x="288340" y="77599"/>
                  <a:pt x="282714" y="68000"/>
                  <a:pt x="274633" y="69741"/>
                </a:cubicBezTo>
                <a:lnTo>
                  <a:pt x="200025" y="85725"/>
                </a:lnTo>
                <a:lnTo>
                  <a:pt x="177478" y="74474"/>
                </a:lnTo>
                <a:cubicBezTo>
                  <a:pt x="173504" y="72509"/>
                  <a:pt x="169128" y="71438"/>
                  <a:pt x="164708" y="71438"/>
                </a:cubicBezTo>
                <a:lnTo>
                  <a:pt x="128588" y="71438"/>
                </a:lnTo>
                <a:lnTo>
                  <a:pt x="128588" y="57150"/>
                </a:lnTo>
                <a:lnTo>
                  <a:pt x="142875" y="57150"/>
                </a:lnTo>
                <a:close/>
                <a:moveTo>
                  <a:pt x="42863" y="92869"/>
                </a:moveTo>
                <a:lnTo>
                  <a:pt x="42863" y="131311"/>
                </a:lnTo>
                <a:lnTo>
                  <a:pt x="21431" y="121801"/>
                </a:lnTo>
                <a:lnTo>
                  <a:pt x="21431" y="92869"/>
                </a:lnTo>
                <a:lnTo>
                  <a:pt x="42863" y="92869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19" name="Text 17"/>
          <p:cNvSpPr/>
          <p:nvPr/>
        </p:nvSpPr>
        <p:spPr>
          <a:xfrm>
            <a:off x="1271270" y="4770121"/>
            <a:ext cx="427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Crude Oil Volatility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71270" y="5074921"/>
            <a:ext cx="426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 is a major oil importer; energy shocks impact INR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56920" y="5430521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2" name="Shape 20"/>
          <p:cNvSpPr/>
          <p:nvPr/>
        </p:nvSpPr>
        <p:spPr>
          <a:xfrm>
            <a:off x="944245" y="548132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3" name="Text 21"/>
          <p:cNvSpPr/>
          <p:nvPr/>
        </p:nvSpPr>
        <p:spPr>
          <a:xfrm>
            <a:off x="1271270" y="5430521"/>
            <a:ext cx="367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Equity Market Stress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71270" y="5735321"/>
            <a:ext cx="365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Portfolio flows and risk sentiment transmission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3080" y="7426959"/>
            <a:ext cx="6004560" cy="1203960"/>
          </a:xfrm>
          <a:custGeom>
            <a:avLst/>
            <a:gdLst/>
            <a:ahLst/>
            <a:cxnLst/>
            <a:rect l="l" t="t" r="r" b="b"/>
            <a:pathLst>
              <a:path w="6004560" h="1203960">
                <a:moveTo>
                  <a:pt x="0" y="0"/>
                </a:moveTo>
                <a:lnTo>
                  <a:pt x="6004560" y="0"/>
                </a:lnTo>
                <a:lnTo>
                  <a:pt x="6004560" y="1203960"/>
                </a:lnTo>
                <a:lnTo>
                  <a:pt x="0" y="1203960"/>
                </a:lnTo>
                <a:lnTo>
                  <a:pt x="0" y="0"/>
                </a:lnTo>
                <a:close/>
              </a:path>
            </a:pathLst>
          </a:custGeom>
          <a:solidFill>
            <a:srgbClr val="D69E2E">
              <a:alpha val="10196"/>
            </a:srgbClr>
          </a:solidFill>
          <a:ln w="10160">
            <a:solidFill>
              <a:srgbClr val="D69E2E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02310" y="763524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66688" y="174625"/>
                </a:moveTo>
                <a:cubicBezTo>
                  <a:pt x="214908" y="174625"/>
                  <a:pt x="254000" y="135533"/>
                  <a:pt x="254000" y="87313"/>
                </a:cubicBezTo>
                <a:cubicBezTo>
                  <a:pt x="254000" y="39092"/>
                  <a:pt x="214908" y="0"/>
                  <a:pt x="166688" y="0"/>
                </a:cubicBezTo>
                <a:cubicBezTo>
                  <a:pt x="118467" y="0"/>
                  <a:pt x="79375" y="39092"/>
                  <a:pt x="79375" y="87313"/>
                </a:cubicBezTo>
                <a:cubicBezTo>
                  <a:pt x="79375" y="96589"/>
                  <a:pt x="80814" y="105569"/>
                  <a:pt x="83493" y="113953"/>
                </a:cubicBezTo>
                <a:lnTo>
                  <a:pt x="3473" y="193973"/>
                </a:lnTo>
                <a:cubicBezTo>
                  <a:pt x="1240" y="196205"/>
                  <a:pt x="0" y="199231"/>
                  <a:pt x="0" y="202406"/>
                </a:cubicBezTo>
                <a:lnTo>
                  <a:pt x="0" y="242094"/>
                </a:lnTo>
                <a:cubicBezTo>
                  <a:pt x="0" y="248692"/>
                  <a:pt x="5308" y="254000"/>
                  <a:pt x="11906" y="254000"/>
                </a:cubicBezTo>
                <a:lnTo>
                  <a:pt x="51594" y="254000"/>
                </a:lnTo>
                <a:cubicBezTo>
                  <a:pt x="58192" y="254000"/>
                  <a:pt x="63500" y="248692"/>
                  <a:pt x="63500" y="242094"/>
                </a:cubicBezTo>
                <a:lnTo>
                  <a:pt x="63500" y="222250"/>
                </a:lnTo>
                <a:lnTo>
                  <a:pt x="83344" y="222250"/>
                </a:lnTo>
                <a:cubicBezTo>
                  <a:pt x="89942" y="222250"/>
                  <a:pt x="95250" y="216942"/>
                  <a:pt x="95250" y="210344"/>
                </a:cubicBezTo>
                <a:lnTo>
                  <a:pt x="95250" y="190500"/>
                </a:lnTo>
                <a:lnTo>
                  <a:pt x="115094" y="190500"/>
                </a:lnTo>
                <a:cubicBezTo>
                  <a:pt x="118269" y="190500"/>
                  <a:pt x="121295" y="189260"/>
                  <a:pt x="123527" y="187027"/>
                </a:cubicBezTo>
                <a:lnTo>
                  <a:pt x="140047" y="170507"/>
                </a:lnTo>
                <a:cubicBezTo>
                  <a:pt x="148431" y="173186"/>
                  <a:pt x="157411" y="174625"/>
                  <a:pt x="166688" y="174625"/>
                </a:cubicBezTo>
                <a:close/>
                <a:moveTo>
                  <a:pt x="186531" y="47625"/>
                </a:moveTo>
                <a:cubicBezTo>
                  <a:pt x="197483" y="47625"/>
                  <a:pt x="206375" y="56517"/>
                  <a:pt x="206375" y="67469"/>
                </a:cubicBezTo>
                <a:cubicBezTo>
                  <a:pt x="206375" y="78421"/>
                  <a:pt x="197483" y="87313"/>
                  <a:pt x="186531" y="87313"/>
                </a:cubicBezTo>
                <a:cubicBezTo>
                  <a:pt x="175579" y="87313"/>
                  <a:pt x="166688" y="78421"/>
                  <a:pt x="166688" y="67469"/>
                </a:cubicBezTo>
                <a:cubicBezTo>
                  <a:pt x="166688" y="56517"/>
                  <a:pt x="175579" y="47625"/>
                  <a:pt x="186531" y="47625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27" name="Text 25"/>
          <p:cNvSpPr/>
          <p:nvPr/>
        </p:nvSpPr>
        <p:spPr>
          <a:xfrm>
            <a:off x="1089660" y="7584442"/>
            <a:ext cx="162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Advantage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434306" y="8143242"/>
            <a:ext cx="4160520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Explains why volatility changes, not just when.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749891" y="1574800"/>
            <a:ext cx="50800" cy="7061200"/>
          </a:xfrm>
          <a:custGeom>
            <a:avLst/>
            <a:gdLst/>
            <a:ahLst/>
            <a:cxnLst/>
            <a:rect l="l" t="t" r="r" b="b"/>
            <a:pathLst>
              <a:path w="50800" h="7061200">
                <a:moveTo>
                  <a:pt x="0" y="0"/>
                </a:moveTo>
                <a:lnTo>
                  <a:pt x="50800" y="0"/>
                </a:lnTo>
                <a:lnTo>
                  <a:pt x="50800" y="7061200"/>
                </a:lnTo>
                <a:lnTo>
                  <a:pt x="0" y="70612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0" name="Shape 28"/>
          <p:cNvSpPr/>
          <p:nvPr/>
        </p:nvSpPr>
        <p:spPr>
          <a:xfrm>
            <a:off x="6997541" y="16002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4249" y="-11251"/>
                </a:moveTo>
                <a:cubicBezTo>
                  <a:pt x="181808" y="-16014"/>
                  <a:pt x="176867" y="-19050"/>
                  <a:pt x="171510" y="-19050"/>
                </a:cubicBezTo>
                <a:cubicBezTo>
                  <a:pt x="166152" y="-19050"/>
                  <a:pt x="161211" y="-16014"/>
                  <a:pt x="158770" y="-11251"/>
                </a:cubicBezTo>
                <a:lnTo>
                  <a:pt x="114955" y="74593"/>
                </a:lnTo>
                <a:lnTo>
                  <a:pt x="19764" y="89714"/>
                </a:lnTo>
                <a:cubicBezTo>
                  <a:pt x="14466" y="90547"/>
                  <a:pt x="10061" y="94298"/>
                  <a:pt x="8394" y="99417"/>
                </a:cubicBezTo>
                <a:cubicBezTo>
                  <a:pt x="6727" y="104537"/>
                  <a:pt x="8096" y="110133"/>
                  <a:pt x="11847" y="113943"/>
                </a:cubicBezTo>
                <a:lnTo>
                  <a:pt x="79950" y="182106"/>
                </a:lnTo>
                <a:lnTo>
                  <a:pt x="64949" y="277297"/>
                </a:lnTo>
                <a:cubicBezTo>
                  <a:pt x="64115" y="282595"/>
                  <a:pt x="66318" y="287953"/>
                  <a:pt x="70664" y="291108"/>
                </a:cubicBezTo>
                <a:cubicBezTo>
                  <a:pt x="75009" y="294263"/>
                  <a:pt x="80724" y="294739"/>
                  <a:pt x="85546" y="292298"/>
                </a:cubicBezTo>
                <a:lnTo>
                  <a:pt x="171510" y="248603"/>
                </a:lnTo>
                <a:lnTo>
                  <a:pt x="257413" y="292298"/>
                </a:lnTo>
                <a:cubicBezTo>
                  <a:pt x="262176" y="294739"/>
                  <a:pt x="267950" y="294263"/>
                  <a:pt x="272296" y="291108"/>
                </a:cubicBezTo>
                <a:cubicBezTo>
                  <a:pt x="276642" y="287953"/>
                  <a:pt x="278844" y="282654"/>
                  <a:pt x="278011" y="277297"/>
                </a:cubicBezTo>
                <a:lnTo>
                  <a:pt x="262950" y="182106"/>
                </a:lnTo>
                <a:lnTo>
                  <a:pt x="331053" y="113943"/>
                </a:lnTo>
                <a:cubicBezTo>
                  <a:pt x="334863" y="110133"/>
                  <a:pt x="336173" y="104537"/>
                  <a:pt x="334506" y="99417"/>
                </a:cubicBezTo>
                <a:cubicBezTo>
                  <a:pt x="332839" y="94298"/>
                  <a:pt x="328493" y="90547"/>
                  <a:pt x="323136" y="89714"/>
                </a:cubicBezTo>
                <a:lnTo>
                  <a:pt x="228005" y="74593"/>
                </a:lnTo>
                <a:lnTo>
                  <a:pt x="184249" y="-11251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1" name="Text 29"/>
          <p:cNvSpPr/>
          <p:nvPr/>
        </p:nvSpPr>
        <p:spPr>
          <a:xfrm>
            <a:off x="7511891" y="1574800"/>
            <a:ext cx="186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Strength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003891" y="20828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3" name="Shape 31"/>
          <p:cNvSpPr/>
          <p:nvPr/>
        </p:nvSpPr>
        <p:spPr>
          <a:xfrm>
            <a:off x="7213441" y="2120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4" name="Text 32"/>
          <p:cNvSpPr/>
          <p:nvPr/>
        </p:nvSpPr>
        <p:spPr>
          <a:xfrm>
            <a:off x="7569041" y="2082800"/>
            <a:ext cx="337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Volatility Spillovers Modeled Directly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181691" y="2438400"/>
            <a:ext cx="8674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Unlike GARCH models that focus on own-market dynamics, HAR-RV-X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explicitly incorporates cross-market volatility transmission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through exogenous variables.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003891" y="32004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7" name="Shape 35"/>
          <p:cNvSpPr/>
          <p:nvPr/>
        </p:nvSpPr>
        <p:spPr>
          <a:xfrm>
            <a:off x="7184866" y="32385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71450" y="14288"/>
                </a:moveTo>
                <a:lnTo>
                  <a:pt x="228600" y="14288"/>
                </a:lnTo>
                <a:cubicBezTo>
                  <a:pt x="236503" y="14288"/>
                  <a:pt x="242888" y="20672"/>
                  <a:pt x="242888" y="28575"/>
                </a:cubicBezTo>
                <a:cubicBezTo>
                  <a:pt x="242888" y="36478"/>
                  <a:pt x="236503" y="42863"/>
                  <a:pt x="228600" y="42863"/>
                </a:cubicBezTo>
                <a:lnTo>
                  <a:pt x="177879" y="42863"/>
                </a:lnTo>
                <a:cubicBezTo>
                  <a:pt x="175558" y="54382"/>
                  <a:pt x="167655" y="63892"/>
                  <a:pt x="157163" y="68446"/>
                </a:cubicBezTo>
                <a:lnTo>
                  <a:pt x="157163" y="200025"/>
                </a:lnTo>
                <a:lnTo>
                  <a:pt x="228600" y="200025"/>
                </a:lnTo>
                <a:cubicBezTo>
                  <a:pt x="236503" y="200025"/>
                  <a:pt x="242888" y="206410"/>
                  <a:pt x="242888" y="214313"/>
                </a:cubicBezTo>
                <a:cubicBezTo>
                  <a:pt x="242888" y="222215"/>
                  <a:pt x="236503" y="228600"/>
                  <a:pt x="228600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cubicBezTo>
                  <a:pt x="42863" y="206410"/>
                  <a:pt x="49247" y="200025"/>
                  <a:pt x="57150" y="200025"/>
                </a:cubicBezTo>
                <a:lnTo>
                  <a:pt x="128588" y="200025"/>
                </a:lnTo>
                <a:lnTo>
                  <a:pt x="128588" y="68446"/>
                </a:lnTo>
                <a:cubicBezTo>
                  <a:pt x="118095" y="63847"/>
                  <a:pt x="110192" y="54337"/>
                  <a:pt x="107871" y="42863"/>
                </a:cubicBezTo>
                <a:lnTo>
                  <a:pt x="57150" y="42863"/>
                </a:lnTo>
                <a:cubicBezTo>
                  <a:pt x="49247" y="42863"/>
                  <a:pt x="42863" y="36478"/>
                  <a:pt x="42863" y="28575"/>
                </a:cubicBezTo>
                <a:cubicBezTo>
                  <a:pt x="42863" y="20672"/>
                  <a:pt x="49247" y="14288"/>
                  <a:pt x="57150" y="14288"/>
                </a:cubicBezTo>
                <a:lnTo>
                  <a:pt x="114300" y="14288"/>
                </a:lnTo>
                <a:cubicBezTo>
                  <a:pt x="120819" y="5626"/>
                  <a:pt x="131177" y="0"/>
                  <a:pt x="142875" y="0"/>
                </a:cubicBezTo>
                <a:cubicBezTo>
                  <a:pt x="154573" y="0"/>
                  <a:pt x="164931" y="5626"/>
                  <a:pt x="171450" y="14288"/>
                </a:cubicBezTo>
                <a:close/>
                <a:moveTo>
                  <a:pt x="196275" y="142875"/>
                </a:moveTo>
                <a:lnTo>
                  <a:pt x="260925" y="142875"/>
                </a:lnTo>
                <a:lnTo>
                  <a:pt x="228600" y="87422"/>
                </a:lnTo>
                <a:lnTo>
                  <a:pt x="196275" y="142875"/>
                </a:lnTo>
                <a:close/>
                <a:moveTo>
                  <a:pt x="228600" y="185738"/>
                </a:moveTo>
                <a:cubicBezTo>
                  <a:pt x="200516" y="185738"/>
                  <a:pt x="177165" y="170557"/>
                  <a:pt x="172343" y="150510"/>
                </a:cubicBezTo>
                <a:cubicBezTo>
                  <a:pt x="171182" y="145599"/>
                  <a:pt x="172789" y="140553"/>
                  <a:pt x="175334" y="136178"/>
                </a:cubicBezTo>
                <a:lnTo>
                  <a:pt x="217840" y="63311"/>
                </a:lnTo>
                <a:cubicBezTo>
                  <a:pt x="220072" y="59472"/>
                  <a:pt x="224180" y="57150"/>
                  <a:pt x="228600" y="57150"/>
                </a:cubicBezTo>
                <a:cubicBezTo>
                  <a:pt x="233020" y="57150"/>
                  <a:pt x="237128" y="59516"/>
                  <a:pt x="239360" y="63311"/>
                </a:cubicBezTo>
                <a:lnTo>
                  <a:pt x="281866" y="136178"/>
                </a:lnTo>
                <a:cubicBezTo>
                  <a:pt x="284411" y="140553"/>
                  <a:pt x="286018" y="145599"/>
                  <a:pt x="284857" y="150510"/>
                </a:cubicBezTo>
                <a:cubicBezTo>
                  <a:pt x="280035" y="170512"/>
                  <a:pt x="256684" y="185738"/>
                  <a:pt x="228600" y="185738"/>
                </a:cubicBezTo>
                <a:close/>
                <a:moveTo>
                  <a:pt x="56614" y="87422"/>
                </a:moveTo>
                <a:lnTo>
                  <a:pt x="24289" y="142875"/>
                </a:lnTo>
                <a:lnTo>
                  <a:pt x="88984" y="142875"/>
                </a:lnTo>
                <a:lnTo>
                  <a:pt x="56614" y="87422"/>
                </a:lnTo>
                <a:close/>
                <a:moveTo>
                  <a:pt x="402" y="150510"/>
                </a:moveTo>
                <a:cubicBezTo>
                  <a:pt x="-759" y="145599"/>
                  <a:pt x="848" y="140553"/>
                  <a:pt x="3393" y="136178"/>
                </a:cubicBezTo>
                <a:lnTo>
                  <a:pt x="45899" y="63311"/>
                </a:lnTo>
                <a:cubicBezTo>
                  <a:pt x="48131" y="59472"/>
                  <a:pt x="52239" y="57150"/>
                  <a:pt x="56659" y="57150"/>
                </a:cubicBezTo>
                <a:cubicBezTo>
                  <a:pt x="61079" y="57150"/>
                  <a:pt x="65187" y="59516"/>
                  <a:pt x="67419" y="63311"/>
                </a:cubicBezTo>
                <a:lnTo>
                  <a:pt x="109924" y="136178"/>
                </a:lnTo>
                <a:cubicBezTo>
                  <a:pt x="112469" y="140553"/>
                  <a:pt x="114077" y="145599"/>
                  <a:pt x="112916" y="150510"/>
                </a:cubicBezTo>
                <a:cubicBezTo>
                  <a:pt x="108094" y="170512"/>
                  <a:pt x="84743" y="185738"/>
                  <a:pt x="56659" y="185738"/>
                </a:cubicBezTo>
                <a:cubicBezTo>
                  <a:pt x="28575" y="185738"/>
                  <a:pt x="5224" y="170557"/>
                  <a:pt x="402" y="150510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38" name="Text 36"/>
          <p:cNvSpPr/>
          <p:nvPr/>
        </p:nvSpPr>
        <p:spPr>
          <a:xfrm>
            <a:off x="7569041" y="3200400"/>
            <a:ext cx="3124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Consistent Estimation Framework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81691" y="3556000"/>
            <a:ext cx="8674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OLS with robust standard errors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simple, efficient, and well-understood. No complex numerical optimization or convergence issues.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003891" y="4318000"/>
            <a:ext cx="50800" cy="1016000"/>
          </a:xfrm>
          <a:custGeom>
            <a:avLst/>
            <a:gdLst/>
            <a:ahLst/>
            <a:cxnLst/>
            <a:rect l="l" t="t" r="r" b="b"/>
            <a:pathLst>
              <a:path w="50800" h="1016000">
                <a:moveTo>
                  <a:pt x="0" y="0"/>
                </a:moveTo>
                <a:lnTo>
                  <a:pt x="50800" y="0"/>
                </a:lnTo>
                <a:lnTo>
                  <a:pt x="5080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1" name="Shape 39"/>
          <p:cNvSpPr/>
          <p:nvPr/>
        </p:nvSpPr>
        <p:spPr>
          <a:xfrm>
            <a:off x="7213441" y="4356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D69E2E"/>
          </a:solidFill>
          <a:ln/>
        </p:spPr>
      </p:sp>
      <p:sp>
        <p:nvSpPr>
          <p:cNvPr id="42" name="Text 40"/>
          <p:cNvSpPr/>
          <p:nvPr/>
        </p:nvSpPr>
        <p:spPr>
          <a:xfrm>
            <a:off x="7569041" y="43180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 Interpretability of Coefficients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181691" y="4673600"/>
            <a:ext cx="8674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coefficient has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D69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economic meaning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β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shows weekly persistence; β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VIX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measures global risk sensitivity. Transparency enables policy insights.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88651" y="6065524"/>
            <a:ext cx="8745220" cy="2560320"/>
          </a:xfrm>
          <a:custGeom>
            <a:avLst/>
            <a:gdLst/>
            <a:ahLst/>
            <a:cxnLst/>
            <a:rect l="l" t="t" r="r" b="b"/>
            <a:pathLst>
              <a:path w="8745220" h="2560320">
                <a:moveTo>
                  <a:pt x="0" y="0"/>
                </a:moveTo>
                <a:lnTo>
                  <a:pt x="8745220" y="0"/>
                </a:lnTo>
                <a:lnTo>
                  <a:pt x="8745220" y="2560320"/>
                </a:lnTo>
                <a:lnTo>
                  <a:pt x="0" y="256032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D69E2E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7100412" y="6228079"/>
            <a:ext cx="852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USD/INR Volatility Transmission Channels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151212" y="6634479"/>
            <a:ext cx="4165600" cy="812800"/>
          </a:xfrm>
          <a:custGeom>
            <a:avLst/>
            <a:gdLst/>
            <a:ahLst/>
            <a:cxnLst/>
            <a:rect l="l" t="t" r="r" b="b"/>
            <a:pathLst>
              <a:path w="4165600" h="812800">
                <a:moveTo>
                  <a:pt x="50800" y="0"/>
                </a:moveTo>
                <a:lnTo>
                  <a:pt x="4114800" y="0"/>
                </a:lnTo>
                <a:cubicBezTo>
                  <a:pt x="4142837" y="0"/>
                  <a:pt x="4165600" y="22763"/>
                  <a:pt x="4165600" y="50800"/>
                </a:cubicBezTo>
                <a:lnTo>
                  <a:pt x="4165600" y="762000"/>
                </a:lnTo>
                <a:cubicBezTo>
                  <a:pt x="4165600" y="790037"/>
                  <a:pt x="4142837" y="812800"/>
                  <a:pt x="4114800" y="812800"/>
                </a:cubicBezTo>
                <a:lnTo>
                  <a:pt x="50800" y="812800"/>
                </a:lnTo>
                <a:cubicBezTo>
                  <a:pt x="22763" y="812800"/>
                  <a:pt x="0" y="790037"/>
                  <a:pt x="0" y="762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7" name="Text 45"/>
          <p:cNvSpPr/>
          <p:nvPr/>
        </p:nvSpPr>
        <p:spPr>
          <a:xfrm>
            <a:off x="7202012" y="6736079"/>
            <a:ext cx="406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DXY Volatility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208362" y="7091679"/>
            <a:ext cx="405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USD strength cycles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1413966" y="6634479"/>
            <a:ext cx="4165600" cy="812800"/>
          </a:xfrm>
          <a:custGeom>
            <a:avLst/>
            <a:gdLst/>
            <a:ahLst/>
            <a:cxnLst/>
            <a:rect l="l" t="t" r="r" b="b"/>
            <a:pathLst>
              <a:path w="4165600" h="812800">
                <a:moveTo>
                  <a:pt x="50800" y="0"/>
                </a:moveTo>
                <a:lnTo>
                  <a:pt x="4114800" y="0"/>
                </a:lnTo>
                <a:cubicBezTo>
                  <a:pt x="4142837" y="0"/>
                  <a:pt x="4165600" y="22763"/>
                  <a:pt x="4165600" y="50800"/>
                </a:cubicBezTo>
                <a:lnTo>
                  <a:pt x="4165600" y="762000"/>
                </a:lnTo>
                <a:cubicBezTo>
                  <a:pt x="4165600" y="790037"/>
                  <a:pt x="4142837" y="812800"/>
                  <a:pt x="4114800" y="812800"/>
                </a:cubicBezTo>
                <a:lnTo>
                  <a:pt x="50800" y="812800"/>
                </a:lnTo>
                <a:cubicBezTo>
                  <a:pt x="22763" y="812800"/>
                  <a:pt x="0" y="790037"/>
                  <a:pt x="0" y="762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0" name="Text 48"/>
          <p:cNvSpPr/>
          <p:nvPr/>
        </p:nvSpPr>
        <p:spPr>
          <a:xfrm>
            <a:off x="11464766" y="6736079"/>
            <a:ext cx="406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VIX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471116" y="7091679"/>
            <a:ext cx="405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risk aversion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151212" y="7548879"/>
            <a:ext cx="4165600" cy="812800"/>
          </a:xfrm>
          <a:custGeom>
            <a:avLst/>
            <a:gdLst/>
            <a:ahLst/>
            <a:cxnLst/>
            <a:rect l="l" t="t" r="r" b="b"/>
            <a:pathLst>
              <a:path w="4165600" h="812800">
                <a:moveTo>
                  <a:pt x="50800" y="0"/>
                </a:moveTo>
                <a:lnTo>
                  <a:pt x="4114800" y="0"/>
                </a:lnTo>
                <a:cubicBezTo>
                  <a:pt x="4142837" y="0"/>
                  <a:pt x="4165600" y="22763"/>
                  <a:pt x="4165600" y="50800"/>
                </a:cubicBezTo>
                <a:lnTo>
                  <a:pt x="4165600" y="762000"/>
                </a:lnTo>
                <a:cubicBezTo>
                  <a:pt x="4165600" y="790037"/>
                  <a:pt x="4142837" y="812800"/>
                  <a:pt x="4114800" y="812800"/>
                </a:cubicBezTo>
                <a:lnTo>
                  <a:pt x="50800" y="812800"/>
                </a:lnTo>
                <a:cubicBezTo>
                  <a:pt x="22763" y="812800"/>
                  <a:pt x="0" y="790037"/>
                  <a:pt x="0" y="762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3" name="Text 51"/>
          <p:cNvSpPr/>
          <p:nvPr/>
        </p:nvSpPr>
        <p:spPr>
          <a:xfrm>
            <a:off x="7202012" y="7650479"/>
            <a:ext cx="406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Oil Volatility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208362" y="8006079"/>
            <a:ext cx="405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Energy price shocks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413966" y="7548879"/>
            <a:ext cx="4165600" cy="812800"/>
          </a:xfrm>
          <a:custGeom>
            <a:avLst/>
            <a:gdLst/>
            <a:ahLst/>
            <a:cxnLst/>
            <a:rect l="l" t="t" r="r" b="b"/>
            <a:pathLst>
              <a:path w="4165600" h="812800">
                <a:moveTo>
                  <a:pt x="50800" y="0"/>
                </a:moveTo>
                <a:lnTo>
                  <a:pt x="4114800" y="0"/>
                </a:lnTo>
                <a:cubicBezTo>
                  <a:pt x="4142837" y="0"/>
                  <a:pt x="4165600" y="22763"/>
                  <a:pt x="4165600" y="50800"/>
                </a:cubicBezTo>
                <a:lnTo>
                  <a:pt x="4165600" y="762000"/>
                </a:lnTo>
                <a:cubicBezTo>
                  <a:pt x="4165600" y="790037"/>
                  <a:pt x="4142837" y="812800"/>
                  <a:pt x="4114800" y="812800"/>
                </a:cubicBezTo>
                <a:lnTo>
                  <a:pt x="50800" y="812800"/>
                </a:lnTo>
                <a:cubicBezTo>
                  <a:pt x="22763" y="812800"/>
                  <a:pt x="0" y="790037"/>
                  <a:pt x="0" y="762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6" name="Text 54"/>
          <p:cNvSpPr/>
          <p:nvPr/>
        </p:nvSpPr>
        <p:spPr>
          <a:xfrm>
            <a:off x="11464766" y="7650479"/>
            <a:ext cx="406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D69E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Equity Stress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471116" y="8006079"/>
            <a:ext cx="405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Portfolio flow volatility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USD_INR_Volatility_Presentation</dc:title>
  <dc:subject>USD_INR_Volatility_Presentation</dc:subject>
  <dc:creator>Kimi</dc:creator>
  <cp:lastModifiedBy>Kimi</cp:lastModifiedBy>
  <cp:revision>1</cp:revision>
  <dcterms:created xsi:type="dcterms:W3CDTF">2025-12-18T20:28:54Z</dcterms:created>
  <dcterms:modified xsi:type="dcterms:W3CDTF">2025-12-18T20:28:54Z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USD_INR_Volatility_Presentation","ContentProducer":"001191110108MACG2KBH8F10000","ProduceID":"19b32fed-9c52-8891-8000-000097ba9343","ReservedCode1":"","ContentPropagator":"001191110108MACG2KBH8F20000","PropagateID":"19b32fed-9c52-8891-8000-000097ba9343","ReservedCode2":""}</vt:lpwstr>
  </property>
</Properties>
</file>